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7" r:id="rId3"/>
    <p:sldId id="259" r:id="rId4"/>
    <p:sldId id="260" r:id="rId5"/>
    <p:sldId id="261" r:id="rId6"/>
    <p:sldId id="262" r:id="rId7"/>
    <p:sldId id="268" r:id="rId8"/>
    <p:sldId id="277" r:id="rId9"/>
    <p:sldId id="269" r:id="rId10"/>
    <p:sldId id="278" r:id="rId11"/>
    <p:sldId id="270" r:id="rId12"/>
    <p:sldId id="279" r:id="rId13"/>
    <p:sldId id="271" r:id="rId14"/>
    <p:sldId id="280" r:id="rId15"/>
    <p:sldId id="273" r:id="rId16"/>
    <p:sldId id="281" r:id="rId17"/>
    <p:sldId id="274" r:id="rId18"/>
    <p:sldId id="282" r:id="rId19"/>
    <p:sldId id="275" r:id="rId20"/>
    <p:sldId id="283" r:id="rId21"/>
    <p:sldId id="333" r:id="rId22"/>
    <p:sldId id="334" r:id="rId23"/>
    <p:sldId id="267" r:id="rId24"/>
    <p:sldId id="335" r:id="rId25"/>
    <p:sldId id="336" r:id="rId26"/>
    <p:sldId id="337" r:id="rId27"/>
    <p:sldId id="338" r:id="rId28"/>
    <p:sldId id="339" r:id="rId29"/>
    <p:sldId id="340" r:id="rId30"/>
    <p:sldId id="341" r:id="rId31"/>
    <p:sldId id="342" r:id="rId32"/>
    <p:sldId id="343" r:id="rId33"/>
    <p:sldId id="344" r:id="rId34"/>
    <p:sldId id="345" r:id="rId35"/>
    <p:sldId id="272" r:id="rId36"/>
    <p:sldId id="284" r:id="rId37"/>
    <p:sldId id="309" r:id="rId38"/>
    <p:sldId id="276" r:id="rId39"/>
    <p:sldId id="295" r:id="rId40"/>
    <p:sldId id="324" r:id="rId41"/>
    <p:sldId id="323" r:id="rId42"/>
    <p:sldId id="285" r:id="rId43"/>
    <p:sldId id="293" r:id="rId44"/>
    <p:sldId id="326" r:id="rId45"/>
    <p:sldId id="328" r:id="rId46"/>
    <p:sldId id="296" r:id="rId47"/>
    <p:sldId id="286" r:id="rId48"/>
    <p:sldId id="322" r:id="rId49"/>
    <p:sldId id="325" r:id="rId50"/>
    <p:sldId id="287" r:id="rId51"/>
    <p:sldId id="297" r:id="rId52"/>
    <p:sldId id="288" r:id="rId53"/>
    <p:sldId id="294" r:id="rId54"/>
    <p:sldId id="289" r:id="rId55"/>
    <p:sldId id="290" r:id="rId56"/>
    <p:sldId id="317" r:id="rId57"/>
    <p:sldId id="318" r:id="rId58"/>
    <p:sldId id="329" r:id="rId59"/>
    <p:sldId id="319" r:id="rId60"/>
    <p:sldId id="330" r:id="rId61"/>
    <p:sldId id="320" r:id="rId62"/>
    <p:sldId id="332" r:id="rId63"/>
    <p:sldId id="321" r:id="rId64"/>
    <p:sldId id="331"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16" autoAdjust="0"/>
    <p:restoredTop sz="70000" autoAdjust="0"/>
  </p:normalViewPr>
  <p:slideViewPr>
    <p:cSldViewPr snapToGrid="0">
      <p:cViewPr varScale="1">
        <p:scale>
          <a:sx n="47" d="100"/>
          <a:sy n="47" d="100"/>
        </p:scale>
        <p:origin x="1296" y="48"/>
      </p:cViewPr>
      <p:guideLst/>
    </p:cSldViewPr>
  </p:slideViewPr>
  <p:notesTextViewPr>
    <p:cViewPr>
      <p:scale>
        <a:sx n="3" d="2"/>
        <a:sy n="3" d="2"/>
      </p:scale>
      <p:origin x="0" y="0"/>
    </p:cViewPr>
  </p:notesTextViewPr>
  <p:sorterViewPr>
    <p:cViewPr>
      <p:scale>
        <a:sx n="65" d="100"/>
        <a:sy n="65" d="100"/>
      </p:scale>
      <p:origin x="0" y="-10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FD10B-4766-4695-80CC-DAD4BE0442BD}" type="datetimeFigureOut">
              <a:rPr lang="fr-FR" smtClean="0"/>
              <a:t>06/04/2022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2EF97-9FE6-4042-8950-2B84C4D1348E}" type="slidenum">
              <a:rPr lang="fr-FR" smtClean="0"/>
              <a:t>‹N°›</a:t>
            </a:fld>
            <a:endParaRPr lang="fr-FR"/>
          </a:p>
        </p:txBody>
      </p:sp>
    </p:spTree>
    <p:extLst>
      <p:ext uri="{BB962C8B-B14F-4D97-AF65-F5344CB8AC3E}">
        <p14:creationId xmlns:p14="http://schemas.microsoft.com/office/powerpoint/2010/main" val="201307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1</a:t>
            </a:fld>
            <a:endParaRPr lang="fr-FR"/>
          </a:p>
        </p:txBody>
      </p:sp>
    </p:spTree>
    <p:extLst>
      <p:ext uri="{BB962C8B-B14F-4D97-AF65-F5344CB8AC3E}">
        <p14:creationId xmlns:p14="http://schemas.microsoft.com/office/powerpoint/2010/main" val="176946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Faux </a:t>
            </a:r>
            <a:r>
              <a:rPr lang="fr-FR" sz="1200" b="0" i="0" u="none" strike="noStrike" kern="1200" baseline="0" dirty="0">
                <a:solidFill>
                  <a:schemeClr val="tx1"/>
                </a:solidFill>
                <a:latin typeface="+mn-lt"/>
                <a:ea typeface="+mn-ea"/>
                <a:cs typeface="+mn-cs"/>
              </a:rPr>
              <a:t>: Dépasser par la droite est dangereux car le conducteur du camion ne s’attend pas à ce qu’un véhicule passe à cet endroit. Le code de la route stipule que le dépassement par la droite n’est autorisé que lorsque le véhicule qui précède tourne à gauche ou bien s’il s’agit d’un véhicule sur rail (ex : Tramway).</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Faux</a:t>
            </a:r>
            <a:r>
              <a:rPr lang="fr-FR" sz="1200" b="0" i="0" u="none" strike="noStrike" kern="1200" baseline="0" dirty="0">
                <a:solidFill>
                  <a:schemeClr val="tx1"/>
                </a:solidFill>
                <a:latin typeface="+mn-lt"/>
                <a:ea typeface="+mn-ea"/>
                <a:cs typeface="+mn-cs"/>
              </a:rPr>
              <a:t> : En s’arrêtant après le feu, le cycliste aura une meilleure visibilité de la gauche de l’intersection. </a:t>
            </a:r>
            <a:r>
              <a:rPr lang="fr-FR" sz="1200" b="1" i="0" u="none" strike="noStrike" kern="1200" baseline="0" dirty="0">
                <a:solidFill>
                  <a:schemeClr val="tx1"/>
                </a:solidFill>
                <a:latin typeface="+mn-lt"/>
                <a:ea typeface="+mn-ea"/>
                <a:cs typeface="+mn-cs"/>
              </a:rPr>
              <a:t>Mais </a:t>
            </a:r>
            <a:r>
              <a:rPr lang="fr-FR" sz="1200" b="0" i="0" u="none" strike="noStrike" kern="1200" baseline="0" dirty="0">
                <a:solidFill>
                  <a:schemeClr val="tx1"/>
                </a:solidFill>
                <a:latin typeface="+mn-lt"/>
                <a:ea typeface="+mn-ea"/>
                <a:cs typeface="+mn-cs"/>
              </a:rPr>
              <a:t>selon le code de la route, l’arrête doit se faire au niveau de la ligne d’effet ou s’il n’existe pas, à l’aplomb du feu ou avant le passage piéton.</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Vrai </a:t>
            </a:r>
            <a:r>
              <a:rPr lang="fr-FR" sz="1200" b="0" i="0" u="none" strike="noStrike" kern="1200" baseline="0" dirty="0">
                <a:solidFill>
                  <a:schemeClr val="tx1"/>
                </a:solidFill>
                <a:latin typeface="+mn-lt"/>
                <a:ea typeface="+mn-ea"/>
                <a:cs typeface="+mn-cs"/>
              </a:rPr>
              <a:t>: Un grand nombre de camions ne sont pas équipés de rétroviseurs complémentaires permettant aux conducteurs de voir ce qui se passe à l’avant droit de leur véhicule. Le cycliste est dans une zone qui correspond à l’angle mort, c’est-à-dire une zone où il n’est pas visible par le conducteur.</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Vrai</a:t>
            </a:r>
            <a:r>
              <a:rPr lang="fr-FR" sz="1200" b="0" i="0" u="none" strike="noStrike" kern="1200" baseline="0" dirty="0">
                <a:solidFill>
                  <a:schemeClr val="tx1"/>
                </a:solidFill>
                <a:latin typeface="+mn-lt"/>
                <a:ea typeface="+mn-ea"/>
                <a:cs typeface="+mn-cs"/>
              </a:rPr>
              <a:t> : La meilleur position est de rester derrière le camion, à droite près du trottoir. Ainsi le cycliste est dans le champ de vision du rétroviseur du camion et donc toujours visible par le conducteur.</a:t>
            </a:r>
            <a:endParaRPr lang="fr-FR" b="1"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38</a:t>
            </a:fld>
            <a:endParaRPr lang="fr-FR"/>
          </a:p>
        </p:txBody>
      </p:sp>
    </p:spTree>
    <p:extLst>
      <p:ext uri="{BB962C8B-B14F-4D97-AF65-F5344CB8AC3E}">
        <p14:creationId xmlns:p14="http://schemas.microsoft.com/office/powerpoint/2010/main" val="284031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6DC624-4972-4CE5-9038-D3FC809CBAE2}" type="slidenum">
              <a:rPr lang="fr-FR" altLang="fr-FR">
                <a:latin typeface="Calibri" panose="020F0502020204030204" pitchFamily="34" charset="0"/>
              </a:rPr>
              <a:pPr eaLnBrk="1" hangingPunct="1"/>
              <a:t>39</a:t>
            </a:fld>
            <a:endParaRPr lang="fr-FR" altLang="fr-FR">
              <a:latin typeface="Calibri" panose="020F0502020204030204" pitchFamily="34" charset="0"/>
            </a:endParaRPr>
          </a:p>
        </p:txBody>
      </p:sp>
    </p:spTree>
    <p:extLst>
      <p:ext uri="{BB962C8B-B14F-4D97-AF65-F5344CB8AC3E}">
        <p14:creationId xmlns:p14="http://schemas.microsoft.com/office/powerpoint/2010/main" val="10047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a:t>Le danger est de ne pas être vu par le conducteur du camion. («angle mort»).</a:t>
            </a:r>
          </a:p>
          <a:p>
            <a:pPr eaLnBrk="1" hangingPunct="1"/>
            <a:endParaRPr lang="fr-FR" altLang="fr-FR"/>
          </a:p>
          <a:p>
            <a:pPr eaLnBrk="1" hangingPunct="1"/>
            <a:r>
              <a:rPr lang="fr-FR" altLang="fr-FR"/>
              <a:t>Il est fortement conseillé au cycliste de s’arrêter </a:t>
            </a:r>
            <a:r>
              <a:rPr lang="fr-FR" altLang="fr-FR" b="1"/>
              <a:t>derrière</a:t>
            </a:r>
            <a:r>
              <a:rPr lang="fr-FR" altLang="fr-FR"/>
              <a:t> le camion, à </a:t>
            </a:r>
            <a:r>
              <a:rPr lang="fr-FR" altLang="fr-FR" b="1"/>
              <a:t>droite</a:t>
            </a:r>
            <a:r>
              <a:rPr lang="fr-FR" altLang="fr-FR"/>
              <a:t> afin d’être vu !</a:t>
            </a:r>
          </a:p>
          <a:p>
            <a:pPr eaLnBrk="1" hangingPunct="1"/>
            <a:r>
              <a:rPr lang="fr-FR" altLang="fr-FR"/>
              <a:t>Une fois que le camion aura franchi l’intersection, alors le cycliste pourra à son tour s’avancer jusqu’au « STOP », s’arrêter à la bande pour prendre son temps de vérifier que personne n’arrive de la gauche ou de la droite.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C478E-4B31-4E9D-92AD-A84F3FFBE938}" type="slidenum">
              <a:rPr lang="fr-FR" altLang="fr-FR">
                <a:latin typeface="Calibri" panose="020F0502020204030204" pitchFamily="34" charset="0"/>
              </a:rPr>
              <a:pPr eaLnBrk="1" hangingPunct="1"/>
              <a:t>40</a:t>
            </a:fld>
            <a:endParaRPr lang="fr-FR" altLang="fr-FR">
              <a:latin typeface="Calibri" panose="020F0502020204030204" pitchFamily="34" charset="0"/>
            </a:endParaRPr>
          </a:p>
        </p:txBody>
      </p:sp>
    </p:spTree>
    <p:extLst>
      <p:ext uri="{BB962C8B-B14F-4D97-AF65-F5344CB8AC3E}">
        <p14:creationId xmlns:p14="http://schemas.microsoft.com/office/powerpoint/2010/main" val="228587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altLang="fr-FR" b="1" dirty="0"/>
              <a:t>Vrai </a:t>
            </a:r>
            <a:r>
              <a:rPr lang="fr-FR" altLang="fr-FR" dirty="0"/>
              <a:t>: Le conducteur de la voiture peut ne pas respecter la signalisation.</a:t>
            </a:r>
          </a:p>
          <a:p>
            <a:pPr eaLnBrk="1" hangingPunct="1"/>
            <a:endParaRPr lang="fr-FR" altLang="fr-FR" dirty="0"/>
          </a:p>
          <a:p>
            <a:pPr eaLnBrk="1" hangingPunct="1"/>
            <a:r>
              <a:rPr lang="fr-FR" altLang="fr-FR" b="1" dirty="0"/>
              <a:t>Faux</a:t>
            </a:r>
            <a:r>
              <a:rPr lang="fr-FR" altLang="fr-FR" dirty="0"/>
              <a:t> : La priorité ne  "protège "  personne.</a:t>
            </a:r>
          </a:p>
          <a:p>
            <a:pPr eaLnBrk="1" hangingPunct="1"/>
            <a:endParaRPr lang="fr-FR" altLang="fr-FR" dirty="0"/>
          </a:p>
          <a:p>
            <a:pPr eaLnBrk="1" hangingPunct="1"/>
            <a:r>
              <a:rPr lang="fr-FR" altLang="fr-FR" b="1" dirty="0"/>
              <a:t>Faux</a:t>
            </a:r>
            <a:r>
              <a:rPr lang="fr-FR" altLang="fr-FR" dirty="0"/>
              <a:t> : C’est au conducteur de la voiture de laisser passer le cycliste.</a:t>
            </a:r>
          </a:p>
          <a:p>
            <a:pPr eaLnBrk="1" hangingPunct="1"/>
            <a:endParaRPr lang="fr-FR" altLang="fr-FR" dirty="0"/>
          </a:p>
          <a:p>
            <a:pPr eaLnBrk="1" hangingPunct="1"/>
            <a:r>
              <a:rPr lang="fr-FR" altLang="fr-FR" b="1" dirty="0"/>
              <a:t>Vrai </a:t>
            </a:r>
            <a:r>
              <a:rPr lang="fr-FR" altLang="fr-FR" dirty="0"/>
              <a:t>:  Au cas où le conducteur ne respecte pas la signalisation (forcerait le passage), le cycliste doit se tenir prêt à freiner des deux freins en même temps le plus rapidement possible.</a:t>
            </a:r>
          </a:p>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42</a:t>
            </a:fld>
            <a:endParaRPr lang="fr-FR"/>
          </a:p>
        </p:txBody>
      </p:sp>
    </p:spTree>
    <p:extLst>
      <p:ext uri="{BB962C8B-B14F-4D97-AF65-F5344CB8AC3E}">
        <p14:creationId xmlns:p14="http://schemas.microsoft.com/office/powerpoint/2010/main" val="384655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AF474-7E4C-4DD7-9A9C-F21F013A47D1}" type="slidenum">
              <a:rPr lang="fr-FR" altLang="fr-FR">
                <a:latin typeface="Calibri" panose="020F0502020204030204" pitchFamily="34" charset="0"/>
              </a:rPr>
              <a:pPr eaLnBrk="1" hangingPunct="1"/>
              <a:t>43</a:t>
            </a:fld>
            <a:endParaRPr lang="fr-FR" altLang="fr-FR">
              <a:latin typeface="Calibri" panose="020F0502020204030204" pitchFamily="34" charset="0"/>
            </a:endParaRPr>
          </a:p>
        </p:txBody>
      </p:sp>
    </p:spTree>
    <p:extLst>
      <p:ext uri="{BB962C8B-B14F-4D97-AF65-F5344CB8AC3E}">
        <p14:creationId xmlns:p14="http://schemas.microsoft.com/office/powerpoint/2010/main" val="54154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b="1"/>
              <a:t>Vrai</a:t>
            </a:r>
            <a:r>
              <a:rPr lang="fr-FR" altLang="fr-FR"/>
              <a:t> : La cycliste roule bien à droite, elle est donc à sa place sur la chaussée.</a:t>
            </a:r>
          </a:p>
          <a:p>
            <a:pPr eaLnBrk="1" hangingPunct="1"/>
            <a:endParaRPr lang="fr-FR" altLang="fr-FR"/>
          </a:p>
          <a:p>
            <a:pPr eaLnBrk="1" hangingPunct="1"/>
            <a:r>
              <a:rPr lang="fr-FR" altLang="fr-FR" b="1"/>
              <a:t>Faux</a:t>
            </a:r>
            <a:r>
              <a:rPr lang="fr-FR" altLang="fr-FR"/>
              <a:t> : La cycliste doit rouler sur la chaussée et non dans le caniveau ou sur l’accotement.</a:t>
            </a:r>
          </a:p>
          <a:p>
            <a:pPr eaLnBrk="1" hangingPunct="1"/>
            <a:endParaRPr lang="fr-FR" altLang="fr-FR"/>
          </a:p>
          <a:p>
            <a:pPr eaLnBrk="1" hangingPunct="1"/>
            <a:r>
              <a:rPr lang="fr-FR" altLang="fr-FR" b="1"/>
              <a:t>Faux</a:t>
            </a:r>
            <a:r>
              <a:rPr lang="fr-FR" altLang="fr-FR"/>
              <a:t> : La voiture prévient de son approche en klaxonnant. La cycliste sait donc qu’une voiture s’approche et va la dépasser. Si elle regarde derrière, elle risque de faire un écart à gauche. Cette manœuvre peut être dangereuse.</a:t>
            </a:r>
          </a:p>
          <a:p>
            <a:pPr eaLnBrk="1" hangingPunct="1"/>
            <a:endParaRPr lang="fr-FR" altLang="fr-FR"/>
          </a:p>
          <a:p>
            <a:pPr eaLnBrk="1" hangingPunct="1"/>
            <a:r>
              <a:rPr lang="fr-FR" altLang="fr-FR" b="1"/>
              <a:t>Faux </a:t>
            </a:r>
            <a:r>
              <a:rPr lang="fr-FR" altLang="fr-FR"/>
              <a:t>: La cycliste doit continuer à la même allure, elle n’a pas à s’arrêter à droite pour laisser passer la voiture.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D89C12-D285-448A-B06D-9BA962FE1551}" type="slidenum">
              <a:rPr lang="fr-FR" altLang="fr-FR">
                <a:latin typeface="Calibri" panose="020F0502020204030204" pitchFamily="34" charset="0"/>
              </a:rPr>
              <a:pPr eaLnBrk="1" hangingPunct="1"/>
              <a:t>44</a:t>
            </a:fld>
            <a:endParaRPr lang="fr-FR" altLang="fr-FR">
              <a:latin typeface="Calibri" panose="020F0502020204030204" pitchFamily="34" charset="0"/>
            </a:endParaRPr>
          </a:p>
        </p:txBody>
      </p:sp>
    </p:spTree>
    <p:extLst>
      <p:ext uri="{BB962C8B-B14F-4D97-AF65-F5344CB8AC3E}">
        <p14:creationId xmlns:p14="http://schemas.microsoft.com/office/powerpoint/2010/main" val="246331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45</a:t>
            </a:fld>
            <a:endParaRPr lang="fr-FR"/>
          </a:p>
        </p:txBody>
      </p:sp>
    </p:spTree>
    <p:extLst>
      <p:ext uri="{BB962C8B-B14F-4D97-AF65-F5344CB8AC3E}">
        <p14:creationId xmlns:p14="http://schemas.microsoft.com/office/powerpoint/2010/main" val="2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bicyclette,</a:t>
            </a:r>
            <a:r>
              <a:rPr lang="fr-FR" baseline="0" dirty="0"/>
              <a:t> le transport de transport de personnes est interdit sauf si le passager est placé sur un siège solidement fixé. </a:t>
            </a:r>
          </a:p>
          <a:p>
            <a:r>
              <a:rPr lang="fr-FR" baseline="0" dirty="0"/>
              <a:t>Pour les enfants de moins de 5 ans, ce siège doit être équipé de courroies d’attache.</a:t>
            </a:r>
          </a:p>
          <a:p>
            <a:r>
              <a:rPr lang="fr-FR" baseline="0" dirty="0"/>
              <a:t>Dans tous les cas le transport de passagers risque de déstabiliser le conducteur, et de rendre ses réactions moins précises.</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46</a:t>
            </a:fld>
            <a:endParaRPr lang="fr-FR"/>
          </a:p>
        </p:txBody>
      </p:sp>
    </p:spTree>
    <p:extLst>
      <p:ext uri="{BB962C8B-B14F-4D97-AF65-F5344CB8AC3E}">
        <p14:creationId xmlns:p14="http://schemas.microsoft.com/office/powerpoint/2010/main" val="11693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2D77CB-9F89-43E1-90F8-E947F9145EA7}" type="slidenum">
              <a:rPr lang="fr-FR" altLang="fr-FR">
                <a:latin typeface="Calibri" panose="020F0502020204030204" pitchFamily="34" charset="0"/>
              </a:rPr>
              <a:pPr eaLnBrk="1" hangingPunct="1"/>
              <a:t>47</a:t>
            </a:fld>
            <a:endParaRPr lang="fr-FR" altLang="fr-FR">
              <a:latin typeface="Calibri" panose="020F0502020204030204" pitchFamily="34" charset="0"/>
            </a:endParaRPr>
          </a:p>
        </p:txBody>
      </p:sp>
    </p:spTree>
    <p:extLst>
      <p:ext uri="{BB962C8B-B14F-4D97-AF65-F5344CB8AC3E}">
        <p14:creationId xmlns:p14="http://schemas.microsoft.com/office/powerpoint/2010/main" val="282391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a:t>Dans la mesure du possible, il faut toujours éviter de rouler dans une flaque d’eau car on ne connait pas ni la profondeur ni l’état de la chaussée qui se trouve sous la flaque.</a:t>
            </a:r>
          </a:p>
          <a:p>
            <a:pPr eaLnBrk="1" hangingPunct="1"/>
            <a:endParaRPr lang="fr-FR" altLang="fr-FR"/>
          </a:p>
          <a:p>
            <a:pPr eaLnBrk="1" hangingPunct="1"/>
            <a:r>
              <a:rPr lang="fr-FR" altLang="fr-FR"/>
              <a:t>La trajectoire la meilleure est celle qui consiste à passer à droite de la flaque. Si le cycliste passe à gauche de la flaque, il risque de heurter la voiture qui arrive en face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9E1CC2-12B8-4D78-BB54-D4BA9B1E99CB}"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88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2</a:t>
            </a:fld>
            <a:endParaRPr lang="fr-FR"/>
          </a:p>
        </p:txBody>
      </p:sp>
    </p:spTree>
    <p:extLst>
      <p:ext uri="{BB962C8B-B14F-4D97-AF65-F5344CB8AC3E}">
        <p14:creationId xmlns:p14="http://schemas.microsoft.com/office/powerpoint/2010/main" val="347010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Vrai</a:t>
            </a:r>
            <a:r>
              <a:rPr lang="fr-FR" dirty="0"/>
              <a:t> : C’est la force centrifuge qui « tire » la bicyclette vers l’extérieur du virage. (CF essoreuse</a:t>
            </a:r>
            <a:r>
              <a:rPr lang="fr-FR" baseline="0" dirty="0"/>
              <a:t> à salade)</a:t>
            </a:r>
          </a:p>
          <a:p>
            <a:endParaRPr lang="fr-FR" baseline="0" dirty="0"/>
          </a:p>
          <a:p>
            <a:r>
              <a:rPr lang="fr-FR" b="1" baseline="0" dirty="0"/>
              <a:t>Faux</a:t>
            </a:r>
            <a:r>
              <a:rPr lang="fr-FR" baseline="0" dirty="0"/>
              <a:t> : Le frein arrière n’est pas assez puissant pour ralentir, et peut faire déraper.</a:t>
            </a:r>
          </a:p>
          <a:p>
            <a:endParaRPr lang="fr-FR" baseline="0" dirty="0"/>
          </a:p>
          <a:p>
            <a:r>
              <a:rPr lang="fr-FR" b="1" baseline="0" dirty="0"/>
              <a:t>Vrai</a:t>
            </a:r>
            <a:r>
              <a:rPr lang="fr-FR" baseline="0" dirty="0"/>
              <a:t> : Le cycliste semble ne plus contrôler sa direction. Il roule trop vite, la force centrifuge le « tire » vers l’extérieur du virage.</a:t>
            </a:r>
          </a:p>
          <a:p>
            <a:endParaRPr lang="fr-FR" baseline="0" dirty="0"/>
          </a:p>
          <a:p>
            <a:r>
              <a:rPr lang="fr-FR" b="1" baseline="0" dirty="0"/>
              <a:t>Vrai</a:t>
            </a:r>
            <a:r>
              <a:rPr lang="fr-FR" baseline="0" dirty="0"/>
              <a:t> : C’est la meilleure solution pour ralentir : Freiner simultanément des deux freins permet un meilleur contrôle de sa trajectoire, de ralentir </a:t>
            </a:r>
            <a:r>
              <a:rPr lang="fr-FR" baseline="0" dirty="0" err="1"/>
              <a:t>efficassement</a:t>
            </a:r>
            <a:r>
              <a:rPr lang="fr-FR" baseline="0" dirty="0"/>
              <a:t> afin de pouvoir serrer à droite.</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50</a:t>
            </a:fld>
            <a:endParaRPr lang="fr-FR"/>
          </a:p>
        </p:txBody>
      </p:sp>
    </p:spTree>
    <p:extLst>
      <p:ext uri="{BB962C8B-B14F-4D97-AF65-F5344CB8AC3E}">
        <p14:creationId xmlns:p14="http://schemas.microsoft.com/office/powerpoint/2010/main" val="88655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51</a:t>
            </a:fld>
            <a:endParaRPr lang="fr-FR"/>
          </a:p>
        </p:txBody>
      </p:sp>
    </p:spTree>
    <p:extLst>
      <p:ext uri="{BB962C8B-B14F-4D97-AF65-F5344CB8AC3E}">
        <p14:creationId xmlns:p14="http://schemas.microsoft.com/office/powerpoint/2010/main" val="252616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Faux</a:t>
            </a:r>
            <a:r>
              <a:rPr lang="fr-FR" dirty="0"/>
              <a:t> : Même s’il roule bien à droite, le cycliste qui circule sur la chaussée n’est pas en sécurité.</a:t>
            </a:r>
          </a:p>
          <a:p>
            <a:endParaRPr lang="fr-FR" dirty="0"/>
          </a:p>
          <a:p>
            <a:r>
              <a:rPr lang="fr-FR" b="1" dirty="0"/>
              <a:t>Vrai</a:t>
            </a:r>
            <a:r>
              <a:rPr lang="fr-FR" baseline="0" dirty="0"/>
              <a:t> : Circulant sur la chaussée à une vitesse relativement faible, il gêne les autres usagers (automobilistes, motards…) qui évoluent à des vitesses supérieures.</a:t>
            </a:r>
          </a:p>
          <a:p>
            <a:endParaRPr lang="fr-FR" baseline="0" dirty="0"/>
          </a:p>
          <a:p>
            <a:r>
              <a:rPr lang="fr-FR" b="1" baseline="0" dirty="0"/>
              <a:t>Vrai</a:t>
            </a:r>
            <a:r>
              <a:rPr lang="fr-FR" baseline="0" dirty="0"/>
              <a:t> : Le panneau de droite n’oblige pas le cycliste à rouler sur la bande cyclable. Il lui conseille : s’il avait été rond, il obligerait le cycliste à emprunter la piste cyclable.</a:t>
            </a:r>
          </a:p>
          <a:p>
            <a:endParaRPr lang="fr-FR" baseline="0" dirty="0"/>
          </a:p>
          <a:p>
            <a:r>
              <a:rPr lang="fr-FR" b="1" baseline="0" dirty="0"/>
              <a:t>Vrai</a:t>
            </a:r>
            <a:r>
              <a:rPr lang="fr-FR" baseline="0" dirty="0"/>
              <a:t> : Sur la bande cyclable, le cycliste est plus loin des autres usagers et de ce fait il est plus en sécurité.</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52</a:t>
            </a:fld>
            <a:endParaRPr lang="fr-FR"/>
          </a:p>
        </p:txBody>
      </p:sp>
    </p:spTree>
    <p:extLst>
      <p:ext uri="{BB962C8B-B14F-4D97-AF65-F5344CB8AC3E}">
        <p14:creationId xmlns:p14="http://schemas.microsoft.com/office/powerpoint/2010/main" val="32952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53</a:t>
            </a:fld>
            <a:endParaRPr lang="fr-FR"/>
          </a:p>
        </p:txBody>
      </p:sp>
    </p:spTree>
    <p:extLst>
      <p:ext uri="{BB962C8B-B14F-4D97-AF65-F5344CB8AC3E}">
        <p14:creationId xmlns:p14="http://schemas.microsoft.com/office/powerpoint/2010/main" val="336486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solidFill>
                  <a:srgbClr val="FF0000"/>
                </a:solidFill>
              </a:rPr>
              <a:t>Le cycliste n°1 </a:t>
            </a:r>
            <a:r>
              <a:rPr lang="fr-FR" altLang="fr-FR" dirty="0"/>
              <a:t>porte son casque trop en arrière. De plus, sa jugulaire passe au dessus de son menton.. Au moindre choc, il risque de perdre son casque.</a:t>
            </a:r>
          </a:p>
          <a:p>
            <a:pPr eaLnBrk="1" hangingPunct="1">
              <a:spcBef>
                <a:spcPct val="0"/>
              </a:spcBef>
            </a:pPr>
            <a:endParaRPr lang="fr-FR" altLang="fr-FR" dirty="0"/>
          </a:p>
          <a:p>
            <a:pPr eaLnBrk="1" hangingPunct="1">
              <a:spcBef>
                <a:spcPct val="0"/>
              </a:spcBef>
            </a:pPr>
            <a:r>
              <a:rPr lang="fr-FR" altLang="fr-FR" dirty="0"/>
              <a:t>Le cycliste n°3 porte son casque trop en avant. Les sangles passent devant les oreilles. Là encore, il risque de perdre son casque au moindre choc.</a:t>
            </a:r>
          </a:p>
          <a:p>
            <a:pPr eaLnBrk="1" hangingPunct="1">
              <a:spcBef>
                <a:spcPct val="0"/>
              </a:spcBef>
            </a:pPr>
            <a:endParaRPr lang="fr-FR" altLang="fr-FR" dirty="0"/>
          </a:p>
          <a:p>
            <a:pPr eaLnBrk="1" hangingPunct="1">
              <a:spcBef>
                <a:spcPct val="0"/>
              </a:spcBef>
            </a:pPr>
            <a:r>
              <a:rPr lang="fr-FR" altLang="fr-FR" dirty="0"/>
              <a:t>La cycliste n°2 a positionné correctement son casque sur sa tête. Les sangles forment un Y de chaque côté de son oreille.</a:t>
            </a:r>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54</a:t>
            </a:fld>
            <a:endParaRPr lang="fr-FR"/>
          </a:p>
        </p:txBody>
      </p:sp>
    </p:spTree>
    <p:extLst>
      <p:ext uri="{BB962C8B-B14F-4D97-AF65-F5344CB8AC3E}">
        <p14:creationId xmlns:p14="http://schemas.microsoft.com/office/powerpoint/2010/main" val="11987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EB6270-3FD2-4392-916E-C455DC857E3C}" type="slidenum">
              <a:rPr lang="fr-FR" altLang="fr-FR">
                <a:latin typeface="Calibri" panose="020F0502020204030204" pitchFamily="34" charset="0"/>
              </a:rPr>
              <a:pPr eaLnBrk="1" hangingPunct="1"/>
              <a:t>55</a:t>
            </a:fld>
            <a:endParaRPr lang="fr-FR" altLang="fr-FR">
              <a:latin typeface="Calibri" panose="020F0502020204030204" pitchFamily="34" charset="0"/>
            </a:endParaRPr>
          </a:p>
        </p:txBody>
      </p:sp>
    </p:spTree>
    <p:extLst>
      <p:ext uri="{BB962C8B-B14F-4D97-AF65-F5344CB8AC3E}">
        <p14:creationId xmlns:p14="http://schemas.microsoft.com/office/powerpoint/2010/main" val="1578526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ADFAD6-91CC-4AD5-B3F3-BA777883B8D8}" type="slidenum">
              <a:rPr lang="fr-FR" altLang="fr-FR">
                <a:latin typeface="Calibri" panose="020F0502020204030204" pitchFamily="34" charset="0"/>
              </a:rPr>
              <a:pPr eaLnBrk="1" hangingPunct="1"/>
              <a:t>56</a:t>
            </a:fld>
            <a:endParaRPr lang="fr-FR" altLang="fr-FR">
              <a:latin typeface="Calibri" panose="020F0502020204030204" pitchFamily="34" charset="0"/>
            </a:endParaRPr>
          </a:p>
        </p:txBody>
      </p:sp>
    </p:spTree>
    <p:extLst>
      <p:ext uri="{BB962C8B-B14F-4D97-AF65-F5344CB8AC3E}">
        <p14:creationId xmlns:p14="http://schemas.microsoft.com/office/powerpoint/2010/main" val="146149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Dans chaque cas, coche la case indiquant ce qu’il faut faire en attendant les secours, pour que la blessure ne s’aggrave pas.</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0A67EE-18BA-4295-90FD-59EA5D274840}" type="slidenum">
              <a:rPr lang="fr-FR" altLang="fr-FR">
                <a:latin typeface="Calibri" panose="020F0502020204030204" pitchFamily="34" charset="0"/>
              </a:rPr>
              <a:pPr eaLnBrk="1" hangingPunct="1"/>
              <a:t>58</a:t>
            </a:fld>
            <a:endParaRPr lang="fr-FR" altLang="fr-FR">
              <a:latin typeface="Calibri" panose="020F0502020204030204" pitchFamily="34" charset="0"/>
            </a:endParaRPr>
          </a:p>
        </p:txBody>
      </p:sp>
    </p:spTree>
    <p:extLst>
      <p:ext uri="{BB962C8B-B14F-4D97-AF65-F5344CB8AC3E}">
        <p14:creationId xmlns:p14="http://schemas.microsoft.com/office/powerpoint/2010/main" val="414186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Dans chaque cas, coche la case indiquant ce qu’il faut faire en attendant les secours, pour que la blessure ne s’aggrave pas.</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F2903-3285-4028-87BE-33E3E34C2F80}" type="slidenum">
              <a:rPr lang="fr-FR" altLang="fr-FR">
                <a:latin typeface="Calibri" panose="020F0502020204030204" pitchFamily="34" charset="0"/>
              </a:rPr>
              <a:pPr eaLnBrk="1" hangingPunct="1"/>
              <a:t>59</a:t>
            </a:fld>
            <a:endParaRPr lang="fr-FR" altLang="fr-FR">
              <a:latin typeface="Calibri" panose="020F0502020204030204" pitchFamily="34" charset="0"/>
            </a:endParaRPr>
          </a:p>
        </p:txBody>
      </p:sp>
    </p:spTree>
    <p:extLst>
      <p:ext uri="{BB962C8B-B14F-4D97-AF65-F5344CB8AC3E}">
        <p14:creationId xmlns:p14="http://schemas.microsoft.com/office/powerpoint/2010/main" val="3773301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85641F-E7BA-4834-93C3-57E671890203}" type="slidenum">
              <a:rPr lang="fr-FR" altLang="fr-FR">
                <a:latin typeface="Calibri" panose="020F0502020204030204" pitchFamily="34" charset="0"/>
              </a:rPr>
              <a:pPr eaLnBrk="1" hangingPunct="1"/>
              <a:t>60</a:t>
            </a:fld>
            <a:endParaRPr lang="fr-FR" altLang="fr-FR">
              <a:latin typeface="Calibri" panose="020F0502020204030204" pitchFamily="34" charset="0"/>
            </a:endParaRPr>
          </a:p>
        </p:txBody>
      </p:sp>
    </p:spTree>
    <p:extLst>
      <p:ext uri="{BB962C8B-B14F-4D97-AF65-F5344CB8AC3E}">
        <p14:creationId xmlns:p14="http://schemas.microsoft.com/office/powerpoint/2010/main" val="37290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15</a:t>
            </a:fld>
            <a:endParaRPr lang="fr-FR"/>
          </a:p>
        </p:txBody>
      </p:sp>
    </p:spTree>
    <p:extLst>
      <p:ext uri="{BB962C8B-B14F-4D97-AF65-F5344CB8AC3E}">
        <p14:creationId xmlns:p14="http://schemas.microsoft.com/office/powerpoint/2010/main" val="3842639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8D18A-F336-49BB-9794-FB09AA03DF3D}" type="slidenum">
              <a:rPr lang="fr-FR" altLang="fr-FR">
                <a:latin typeface="Calibri" panose="020F0502020204030204" pitchFamily="34" charset="0"/>
              </a:rPr>
              <a:pPr eaLnBrk="1" hangingPunct="1"/>
              <a:t>62</a:t>
            </a:fld>
            <a:endParaRPr lang="fr-FR" altLang="fr-FR">
              <a:latin typeface="Calibri" panose="020F0502020204030204" pitchFamily="34" charset="0"/>
            </a:endParaRPr>
          </a:p>
        </p:txBody>
      </p:sp>
    </p:spTree>
    <p:extLst>
      <p:ext uri="{BB962C8B-B14F-4D97-AF65-F5344CB8AC3E}">
        <p14:creationId xmlns:p14="http://schemas.microsoft.com/office/powerpoint/2010/main" val="137658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pPr/>
              <a:t>27</a:t>
            </a:fld>
            <a:endParaRPr lang="fr-FR"/>
          </a:p>
        </p:txBody>
      </p:sp>
    </p:spTree>
    <p:extLst>
      <p:ext uri="{BB962C8B-B14F-4D97-AF65-F5344CB8AC3E}">
        <p14:creationId xmlns:p14="http://schemas.microsoft.com/office/powerpoint/2010/main" val="284400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pPr/>
              <a:t>28</a:t>
            </a:fld>
            <a:endParaRPr lang="fr-FR"/>
          </a:p>
        </p:txBody>
      </p:sp>
    </p:spTree>
    <p:extLst>
      <p:ext uri="{BB962C8B-B14F-4D97-AF65-F5344CB8AC3E}">
        <p14:creationId xmlns:p14="http://schemas.microsoft.com/office/powerpoint/2010/main" val="273447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pPr/>
              <a:t>29</a:t>
            </a:fld>
            <a:endParaRPr lang="fr-FR"/>
          </a:p>
        </p:txBody>
      </p:sp>
    </p:spTree>
    <p:extLst>
      <p:ext uri="{BB962C8B-B14F-4D97-AF65-F5344CB8AC3E}">
        <p14:creationId xmlns:p14="http://schemas.microsoft.com/office/powerpoint/2010/main" val="298876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cycliste qui roule vite et risque d’être surpris par le piéton distrait.</a:t>
            </a:r>
          </a:p>
          <a:p>
            <a:endParaRPr lang="fr-FR" dirty="0"/>
          </a:p>
          <a:p>
            <a:r>
              <a:rPr lang="fr-FR" dirty="0"/>
              <a:t>Celui qui est dans l’angle mort de la camionnette.</a:t>
            </a:r>
          </a:p>
          <a:p>
            <a:endParaRPr lang="fr-FR" dirty="0"/>
          </a:p>
          <a:p>
            <a:r>
              <a:rPr lang="fr-FR" dirty="0"/>
              <a:t>Celui</a:t>
            </a:r>
            <a:r>
              <a:rPr lang="fr-FR" baseline="0" dirty="0"/>
              <a:t> qui risque d’être renversé par le bus quittant son arrêt : un bus qui quitte son arrêt est toujours prioritaire !</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34</a:t>
            </a:fld>
            <a:endParaRPr lang="fr-FR"/>
          </a:p>
        </p:txBody>
      </p:sp>
    </p:spTree>
    <p:extLst>
      <p:ext uri="{BB962C8B-B14F-4D97-AF65-F5344CB8AC3E}">
        <p14:creationId xmlns:p14="http://schemas.microsoft.com/office/powerpoint/2010/main" val="255371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35</a:t>
            </a:fld>
            <a:endParaRPr lang="fr-FR"/>
          </a:p>
        </p:txBody>
      </p:sp>
    </p:spTree>
    <p:extLst>
      <p:ext uri="{BB962C8B-B14F-4D97-AF65-F5344CB8AC3E}">
        <p14:creationId xmlns:p14="http://schemas.microsoft.com/office/powerpoint/2010/main" val="14642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faire d’acrobaties à vélo.</a:t>
            </a:r>
          </a:p>
          <a:p>
            <a:endParaRPr lang="fr-FR" dirty="0"/>
          </a:p>
          <a:p>
            <a:r>
              <a:rPr lang="fr-FR" dirty="0"/>
              <a:t>Bien</a:t>
            </a:r>
            <a:r>
              <a:rPr lang="fr-FR" baseline="0" dirty="0"/>
              <a:t> attacher son sac sur le porte-bagages.</a:t>
            </a:r>
          </a:p>
          <a:p>
            <a:endParaRPr lang="fr-FR" baseline="0" dirty="0"/>
          </a:p>
          <a:p>
            <a:r>
              <a:rPr lang="fr-FR" baseline="0" dirty="0"/>
              <a:t>Ne pas tirer une personne à l’arrière.</a:t>
            </a:r>
          </a:p>
          <a:p>
            <a:endParaRPr lang="fr-FR" baseline="0" dirty="0"/>
          </a:p>
          <a:p>
            <a:r>
              <a:rPr lang="fr-FR" baseline="0" dirty="0"/>
              <a:t>Bien regarder la route devant soi.</a:t>
            </a:r>
          </a:p>
          <a:p>
            <a:endParaRPr lang="fr-FR" baseline="0" dirty="0"/>
          </a:p>
          <a:p>
            <a:r>
              <a:rPr lang="fr-FR" baseline="0" dirty="0"/>
              <a:t>Ne pas lire et écouter de la musique en traversant la rue.</a:t>
            </a:r>
          </a:p>
          <a:p>
            <a:endParaRPr lang="fr-FR" baseline="0" dirty="0"/>
          </a:p>
          <a:p>
            <a:r>
              <a:rPr lang="fr-FR" baseline="0" dirty="0"/>
              <a:t>Ne pas courir en passant devant le bus.</a:t>
            </a:r>
          </a:p>
          <a:p>
            <a:endParaRPr lang="fr-FR" baseline="0" dirty="0"/>
          </a:p>
          <a:p>
            <a:r>
              <a:rPr lang="fr-FR" baseline="0" dirty="0"/>
              <a:t>Ne pas rouler côte à côte.</a:t>
            </a:r>
          </a:p>
          <a:p>
            <a:endParaRPr lang="fr-FR" baseline="0" dirty="0"/>
          </a:p>
          <a:p>
            <a:r>
              <a:rPr lang="fr-FR" baseline="0" dirty="0"/>
              <a:t>Ne pas jouer au ballon sur le trottoir.</a:t>
            </a:r>
          </a:p>
          <a:p>
            <a:endParaRPr lang="fr-FR" baseline="0" dirty="0"/>
          </a:p>
          <a:p>
            <a:r>
              <a:rPr lang="fr-FR" baseline="0" dirty="0"/>
              <a:t>Utiliser un vélo à sa taille.</a:t>
            </a:r>
          </a:p>
          <a:p>
            <a:endParaRPr lang="fr-FR" baseline="0" dirty="0"/>
          </a:p>
          <a:p>
            <a:r>
              <a:rPr lang="fr-FR" baseline="0" dirty="0"/>
              <a:t>Respecter la priorité des voitures venant de face quand on tourne à gauche.</a:t>
            </a:r>
          </a:p>
          <a:p>
            <a:endParaRPr lang="fr-FR" baseline="0" dirty="0"/>
          </a:p>
          <a:p>
            <a:r>
              <a:rPr lang="fr-FR" baseline="0" dirty="0"/>
              <a:t>Ne pas slalomer entre les voitures.</a:t>
            </a:r>
          </a:p>
          <a:p>
            <a:endParaRPr lang="fr-FR" baseline="0" dirty="0"/>
          </a:p>
          <a:p>
            <a:r>
              <a:rPr lang="fr-FR" baseline="0" dirty="0"/>
              <a:t>Ne pas rouler à vélo sur le trottoir</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36</a:t>
            </a:fld>
            <a:endParaRPr lang="fr-FR"/>
          </a:p>
        </p:txBody>
      </p:sp>
    </p:spTree>
    <p:extLst>
      <p:ext uri="{BB962C8B-B14F-4D97-AF65-F5344CB8AC3E}">
        <p14:creationId xmlns:p14="http://schemas.microsoft.com/office/powerpoint/2010/main" val="345733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227426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99321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93308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854EC36C-CB34-41CB-A02C-FDAAACA6431C}"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81227118-0280-4AC6-A63E-7F3D61D49E7D}"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389700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5A7FBDC-54E2-4367-8907-1490E3F73CC4}"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ADFC3826-8D59-41B7-ADB4-825B750F5A4F}"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312198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AB35262-A0AE-45F7-A6CF-D05E3E7D04F8}"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FB05CFBA-670A-49B4-B0A6-089C7D93675A}"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237427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9303FE5-625B-49AF-B77C-7F6207CD25A0}" type="datetime1">
              <a:rPr lang="fr-FR" smtClean="0">
                <a:solidFill>
                  <a:prstClr val="black">
                    <a:tint val="75000"/>
                  </a:prstClr>
                </a:solidFill>
              </a:rPr>
              <a:pPr>
                <a:defRPr/>
              </a:pPr>
              <a:t>06/04/2022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1958C314-F436-449F-9667-8AA74590903D}"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371962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91FE45F-73FC-4668-87CA-C4B9077BEBE9}" type="datetime1">
              <a:rPr lang="fr-FR" smtClean="0">
                <a:solidFill>
                  <a:prstClr val="black">
                    <a:tint val="75000"/>
                  </a:prstClr>
                </a:solidFill>
              </a:rPr>
              <a:pPr>
                <a:defRPr/>
              </a:pPr>
              <a:t>06/04/2022</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9"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A61C9E7D-C83D-4DA5-B0DC-72E07B6E78FD}"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257695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556EF1D9-8207-49D0-BF2E-F3C6206EDEB7}" type="datetime1">
              <a:rPr lang="fr-FR" smtClean="0">
                <a:solidFill>
                  <a:prstClr val="black">
                    <a:tint val="75000"/>
                  </a:prstClr>
                </a:solidFill>
              </a:rPr>
              <a:pPr>
                <a:defRPr/>
              </a:pPr>
              <a:t>06/04/2022</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5"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BAB4E572-6894-418E-BD42-69C37DFA346E}"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244267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F984A4A-E08C-4386-A6EE-7EB1979C3E58}" type="datetime1">
              <a:rPr lang="fr-FR" smtClean="0">
                <a:solidFill>
                  <a:prstClr val="black">
                    <a:tint val="75000"/>
                  </a:prstClr>
                </a:solidFill>
              </a:rPr>
              <a:pPr>
                <a:defRPr/>
              </a:pPr>
              <a:t>06/04/2022</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4"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C5D91099-D030-4F49-B061-67C285100493}"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894496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4A78116-9687-420D-BBA8-8D4EBF01EB1C}" type="datetime1">
              <a:rPr lang="fr-FR" smtClean="0">
                <a:solidFill>
                  <a:prstClr val="black">
                    <a:tint val="75000"/>
                  </a:prstClr>
                </a:solidFill>
              </a:rPr>
              <a:pPr>
                <a:defRPr/>
              </a:pPr>
              <a:t>06/04/2022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378EFC53-64B7-49C9-82F3-1B86BFDD6EC1}"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110905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2877595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2E0551-9F56-49AF-AC6E-3AC04D4243E8}" type="datetime1">
              <a:rPr lang="fr-FR" smtClean="0">
                <a:solidFill>
                  <a:prstClr val="black">
                    <a:tint val="75000"/>
                  </a:prstClr>
                </a:solidFill>
              </a:rPr>
              <a:pPr>
                <a:defRPr/>
              </a:pPr>
              <a:t>06/04/2022</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DC8B93D4-88BE-4A3C-BCFD-D2DA5F35959E}"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4052164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1DABDE9-CA75-4DAE-BFBA-B059AD5A4567}"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D32D0C6C-BAC0-472A-8369-C7C069AF5E23}"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347597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E72BCFB-25B3-4CE6-B892-D9250A68A5E6}"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16F03739-6698-49FD-9C1A-863126784450}"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12926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356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138A20A-07C2-44C2-B4FF-6C050C8416F3}" type="datetimeFigureOut">
              <a:rPr lang="fr-FR" smtClean="0"/>
              <a:t>06/04/2022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7088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138A20A-07C2-44C2-B4FF-6C050C8416F3}" type="datetimeFigureOut">
              <a:rPr lang="fr-FR" smtClean="0"/>
              <a:t>06/04/2022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428347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138A20A-07C2-44C2-B4FF-6C050C8416F3}" type="datetimeFigureOut">
              <a:rPr lang="fr-FR" smtClean="0"/>
              <a:t>06/04/2022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163648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38A20A-07C2-44C2-B4FF-6C050C8416F3}" type="datetimeFigureOut">
              <a:rPr lang="fr-FR" smtClean="0"/>
              <a:t>06/04/2022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7060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138A20A-07C2-44C2-B4FF-6C050C8416F3}" type="datetimeFigureOut">
              <a:rPr lang="fr-FR" smtClean="0"/>
              <a:t>06/04/2022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85771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138A20A-07C2-44C2-B4FF-6C050C8416F3}" type="datetimeFigureOut">
              <a:rPr lang="fr-FR" smtClean="0"/>
              <a:t>06/04/2022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08784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8A20A-07C2-44C2-B4FF-6C050C8416F3}" type="datetimeFigureOut">
              <a:rPr lang="fr-FR" smtClean="0"/>
              <a:t>06/04/2022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78243-FE26-432F-A719-76B8A1BACFA6}" type="slidenum">
              <a:rPr lang="fr-FR" smtClean="0"/>
              <a:t>‹N°›</a:t>
            </a:fld>
            <a:endParaRPr lang="fr-FR"/>
          </a:p>
        </p:txBody>
      </p:sp>
    </p:spTree>
    <p:extLst>
      <p:ext uri="{BB962C8B-B14F-4D97-AF65-F5344CB8AC3E}">
        <p14:creationId xmlns:p14="http://schemas.microsoft.com/office/powerpoint/2010/main" val="268078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EDC2118-4E2B-4607-93BA-8CEDDE0C8EA9}" type="datetime1">
              <a:rPr lang="fr-FR" smtClean="0">
                <a:solidFill>
                  <a:prstClr val="black">
                    <a:tint val="75000"/>
                  </a:prstClr>
                </a:solidFill>
              </a:rPr>
              <a:pPr>
                <a:defRPr/>
              </a:pPr>
              <a:t>06/04/2022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a:solidFill>
                  <a:prstClr val="black">
                    <a:tint val="75000"/>
                  </a:prstClr>
                </a:solidFill>
              </a:rPr>
              <a:t>Christian CHARLES CPC EPS</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F583144F-E08B-4A3E-90C8-45403108A872}" type="slidenum">
              <a:rPr lang="fr-FR" altLang="fr-FR" smtClean="0"/>
              <a:pPr fontAlgn="base">
                <a:spcBef>
                  <a:spcPct val="0"/>
                </a:spcBef>
                <a:spcAft>
                  <a:spcPct val="0"/>
                </a:spcAft>
              </a:pPr>
              <a:t>‹N°›</a:t>
            </a:fld>
            <a:endParaRPr lang="fr-FR" altLang="fr-FR"/>
          </a:p>
        </p:txBody>
      </p:sp>
    </p:spTree>
    <p:extLst>
      <p:ext uri="{BB962C8B-B14F-4D97-AF65-F5344CB8AC3E}">
        <p14:creationId xmlns:p14="http://schemas.microsoft.com/office/powerpoint/2010/main" val="156415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961757" y="201944"/>
            <a:ext cx="4295775" cy="885825"/>
          </a:xfrm>
          <a:prstGeom prst="rect">
            <a:avLst/>
          </a:prstGeom>
        </p:spPr>
      </p:pic>
      <p:pic>
        <p:nvPicPr>
          <p:cNvPr id="3" name="Image 2"/>
          <p:cNvPicPr>
            <a:picLocks noChangeAspect="1"/>
          </p:cNvPicPr>
          <p:nvPr/>
        </p:nvPicPr>
        <p:blipFill rotWithShape="1">
          <a:blip r:embed="rId4"/>
          <a:srcRect l="11117" t="14797" r="38290" b="16516"/>
          <a:stretch/>
        </p:blipFill>
        <p:spPr>
          <a:xfrm>
            <a:off x="3561347" y="2823412"/>
            <a:ext cx="4523874" cy="3930316"/>
          </a:xfrm>
          <a:prstGeom prst="rect">
            <a:avLst/>
          </a:prstGeom>
        </p:spPr>
      </p:pic>
      <p:sp>
        <p:nvSpPr>
          <p:cNvPr id="4" name="Rectangle 3"/>
          <p:cNvSpPr/>
          <p:nvPr/>
        </p:nvSpPr>
        <p:spPr>
          <a:xfrm>
            <a:off x="0" y="1322398"/>
            <a:ext cx="11790947" cy="1323439"/>
          </a:xfrm>
          <a:prstGeom prst="rect">
            <a:avLst/>
          </a:prstGeom>
        </p:spPr>
        <p:txBody>
          <a:bodyPr wrap="square">
            <a:spAutoFit/>
          </a:bodyPr>
          <a:lstStyle/>
          <a:p>
            <a:pPr algn="ctr"/>
            <a:r>
              <a:rPr lang="fr-FR" sz="2000" b="1" dirty="0"/>
              <a:t>Ce cycliste roule tranquillement, mais il doit s’arrêter. Aide-le à freiner.  </a:t>
            </a:r>
          </a:p>
          <a:p>
            <a:r>
              <a:rPr lang="fr-FR" sz="2000" b="1" dirty="0"/>
              <a:t>				Choix A : il freine avec le frein avant.</a:t>
            </a:r>
          </a:p>
          <a:p>
            <a:r>
              <a:rPr lang="fr-FR" sz="2000" b="1" dirty="0"/>
              <a:t>				Choix B : il freine avec le frein arrière.</a:t>
            </a:r>
          </a:p>
          <a:p>
            <a:r>
              <a:rPr lang="fr-FR" sz="2000" b="1" dirty="0"/>
              <a:t>				Choix C : il freine avec le deux freins.</a:t>
            </a:r>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21772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4125381"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579622525"/>
              </p:ext>
            </p:extLst>
          </p:nvPr>
        </p:nvGraphicFramePr>
        <p:xfrm>
          <a:off x="4410075" y="1081214"/>
          <a:ext cx="6394283" cy="4907280"/>
        </p:xfrm>
        <a:graphic>
          <a:graphicData uri="http://schemas.openxmlformats.org/drawingml/2006/table">
            <a:tbl>
              <a:tblPr>
                <a:tableStyleId>{5C22544A-7EE6-4342-B048-85BDC9FD1C3A}</a:tableStyleId>
              </a:tblPr>
              <a:tblGrid>
                <a:gridCol w="6394283">
                  <a:extLst>
                    <a:ext uri="{9D8B030D-6E8A-4147-A177-3AD203B41FA5}">
                      <a16:colId xmlns:a16="http://schemas.microsoft.com/office/drawing/2014/main" val="1356460409"/>
                    </a:ext>
                  </a:extLst>
                </a:gridCol>
              </a:tblGrid>
              <a:tr h="0">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Interdiction de creuser.</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Bac à sable pour enfants.</a:t>
                      </a:r>
                    </a:p>
                    <a:p>
                      <a:pPr algn="l">
                        <a:lnSpc>
                          <a:spcPct val="115000"/>
                        </a:lnSpc>
                        <a:spcAft>
                          <a:spcPts val="0"/>
                        </a:spcAft>
                      </a:pPr>
                      <a:r>
                        <a:rPr lang="fr-FR" sz="4000" dirty="0">
                          <a:effectLst/>
                        </a:rPr>
                        <a:t> </a:t>
                      </a:r>
                    </a:p>
                    <a:p>
                      <a:pPr marL="571500" indent="-571500" algn="l">
                        <a:lnSpc>
                          <a:spcPct val="115000"/>
                        </a:lnSpc>
                        <a:spcAft>
                          <a:spcPts val="0"/>
                        </a:spcAft>
                        <a:buFont typeface="Wingdings 2" panose="05020102010507070707" pitchFamily="18" charset="2"/>
                        <a:buChar char="*"/>
                      </a:pPr>
                      <a:r>
                        <a:rPr lang="fr-FR" sz="4000" dirty="0">
                          <a:effectLst/>
                        </a:rPr>
                        <a:t>Attention travaux.</a:t>
                      </a:r>
                    </a:p>
                    <a:p>
                      <a:pPr marL="571500" indent="-571500" algn="l">
                        <a:lnSpc>
                          <a:spcPct val="115000"/>
                        </a:lnSpc>
                        <a:spcAft>
                          <a:spcPts val="0"/>
                        </a:spcAft>
                        <a:buFont typeface="Wingdings 2" panose="05020102010507070707" pitchFamily="18" charset="2"/>
                        <a:buChar char="*"/>
                      </a:pPr>
                      <a:endParaRPr lang="fr-FR" sz="4000" dirty="0">
                        <a:effectLst/>
                      </a:endParaRPr>
                    </a:p>
                    <a:p>
                      <a:pPr algn="l">
                        <a:lnSpc>
                          <a:spcPct val="115000"/>
                        </a:lnSpc>
                        <a:spcAft>
                          <a:spcPts val="0"/>
                        </a:spcAft>
                      </a:pPr>
                      <a:r>
                        <a:rPr lang="fr-FR" sz="4000" dirty="0">
                          <a:effectLst/>
                          <a:sym typeface="Wingdings 2" panose="05020102010507070707" pitchFamily="18" charset="2"/>
                        </a:rPr>
                        <a:t></a:t>
                      </a:r>
                      <a:r>
                        <a:rPr lang="fr-FR" sz="4000" dirty="0">
                          <a:effectLst/>
                        </a:rPr>
                        <a:t> Je ralentis.</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307453032"/>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16468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4125381"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3996417945"/>
              </p:ext>
            </p:extLst>
          </p:nvPr>
        </p:nvGraphicFramePr>
        <p:xfrm>
          <a:off x="4410075" y="1081214"/>
          <a:ext cx="6394283" cy="4907280"/>
        </p:xfrm>
        <a:graphic>
          <a:graphicData uri="http://schemas.openxmlformats.org/drawingml/2006/table">
            <a:tbl>
              <a:tblPr>
                <a:tableStyleId>{5C22544A-7EE6-4342-B048-85BDC9FD1C3A}</a:tableStyleId>
              </a:tblPr>
              <a:tblGrid>
                <a:gridCol w="6394283">
                  <a:extLst>
                    <a:ext uri="{9D8B030D-6E8A-4147-A177-3AD203B41FA5}">
                      <a16:colId xmlns:a16="http://schemas.microsoft.com/office/drawing/2014/main" val="1356460409"/>
                    </a:ext>
                  </a:extLst>
                </a:gridCol>
              </a:tblGrid>
              <a:tr h="0">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Interdiction de creuser.</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Bac à sable pour enfants.</a:t>
                      </a:r>
                    </a:p>
                    <a:p>
                      <a:pPr algn="l">
                        <a:lnSpc>
                          <a:spcPct val="115000"/>
                        </a:lnSpc>
                        <a:spcAft>
                          <a:spcPts val="0"/>
                        </a:spcAft>
                      </a:pPr>
                      <a:r>
                        <a:rPr lang="fr-FR" sz="4000" dirty="0">
                          <a:effectLst/>
                        </a:rPr>
                        <a:t> </a:t>
                      </a:r>
                    </a:p>
                    <a:p>
                      <a:pPr marL="0" indent="0" algn="l">
                        <a:lnSpc>
                          <a:spcPct val="115000"/>
                        </a:lnSpc>
                        <a:spcAft>
                          <a:spcPts val="0"/>
                        </a:spcAft>
                        <a:buFont typeface="Wingdings 2" panose="05020102010507070707" pitchFamily="18" charset="2"/>
                        <a:buNone/>
                      </a:pPr>
                      <a:r>
                        <a:rPr lang="fr-FR" sz="4000" dirty="0">
                          <a:effectLst/>
                          <a:sym typeface="Wingdings 2" panose="05020102010507070707" pitchFamily="18" charset="2"/>
                        </a:rPr>
                        <a:t> </a:t>
                      </a:r>
                      <a:r>
                        <a:rPr lang="fr-FR" sz="4000" dirty="0">
                          <a:effectLst/>
                        </a:rPr>
                        <a:t>Attention travaux.</a:t>
                      </a:r>
                    </a:p>
                    <a:p>
                      <a:pPr marL="571500" indent="-571500" algn="l">
                        <a:lnSpc>
                          <a:spcPct val="115000"/>
                        </a:lnSpc>
                        <a:spcAft>
                          <a:spcPts val="0"/>
                        </a:spcAft>
                        <a:buFont typeface="Wingdings 2" panose="05020102010507070707" pitchFamily="18" charset="2"/>
                        <a:buChar char="*"/>
                      </a:pPr>
                      <a:endParaRPr lang="fr-FR" sz="4000" dirty="0">
                        <a:effectLst/>
                      </a:endParaRPr>
                    </a:p>
                    <a:p>
                      <a:pPr algn="l">
                        <a:lnSpc>
                          <a:spcPct val="115000"/>
                        </a:lnSpc>
                        <a:spcAft>
                          <a:spcPts val="0"/>
                        </a:spcAft>
                        <a:buNone/>
                      </a:pPr>
                      <a:r>
                        <a:rPr lang="fr-FR" sz="4000" dirty="0">
                          <a:effectLst/>
                          <a:sym typeface="Wingdings 2" panose="05020102010507070707" pitchFamily="18" charset="2"/>
                        </a:rPr>
                        <a:t></a:t>
                      </a:r>
                      <a:r>
                        <a:rPr lang="fr-FR" sz="4000" dirty="0">
                          <a:effectLst/>
                        </a:rPr>
                        <a:t> Je ralentis.</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307453032"/>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55803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6" y="1738897"/>
            <a:ext cx="3603124" cy="367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95537" y="1738897"/>
            <a:ext cx="7226968"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Virage à droite dangereux.</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de tourner à droite.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tourner à droite</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fr-FR"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01634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6" y="1738897"/>
            <a:ext cx="3603124" cy="367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95536" y="1738897"/>
            <a:ext cx="7507705"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Virage à droite dangereux.</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de tourner à droite.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tourner à droite</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fr-FR"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7576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84292443"/>
              </p:ext>
            </p:extLst>
          </p:nvPr>
        </p:nvGraphicFramePr>
        <p:xfrm>
          <a:off x="4492625" y="1457626"/>
          <a:ext cx="10515600" cy="489504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4290759102"/>
                    </a:ext>
                  </a:extLst>
                </a:gridCol>
              </a:tblGrid>
              <a:tr h="4895048">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Virage à droite dangereux.</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Circulation réservée aux vélos.</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Circulation</a:t>
                      </a:r>
                      <a:r>
                        <a:rPr lang="fr-FR" sz="4000" baseline="0" dirty="0">
                          <a:effectLst/>
                        </a:rPr>
                        <a:t> interdite.</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386101054"/>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6" y="1723104"/>
            <a:ext cx="3278605" cy="3278605"/>
          </a:xfrm>
          <a:prstGeom prst="rect">
            <a:avLst/>
          </a:prstGeom>
        </p:spPr>
      </p:pic>
    </p:spTree>
    <p:extLst>
      <p:ext uri="{BB962C8B-B14F-4D97-AF65-F5344CB8AC3E}">
        <p14:creationId xmlns:p14="http://schemas.microsoft.com/office/powerpoint/2010/main" val="72059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40757065"/>
              </p:ext>
            </p:extLst>
          </p:nvPr>
        </p:nvGraphicFramePr>
        <p:xfrm>
          <a:off x="4492625" y="1457626"/>
          <a:ext cx="10515600" cy="489504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4290759102"/>
                    </a:ext>
                  </a:extLst>
                </a:gridCol>
              </a:tblGrid>
              <a:tr h="4895048">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Virage à droite dangereux.</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Circulation réservée aux vélos</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Circulation</a:t>
                      </a:r>
                      <a:r>
                        <a:rPr lang="fr-FR" sz="4000" baseline="0" dirty="0">
                          <a:effectLst/>
                        </a:rPr>
                        <a:t> interdite.</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386101054"/>
                  </a:ext>
                </a:extLst>
              </a:tr>
            </a:tbl>
          </a:graphicData>
        </a:graphic>
      </p:graphicFrame>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27" y="1796714"/>
            <a:ext cx="3300663" cy="3300663"/>
          </a:xfrm>
          <a:prstGeom prst="rect">
            <a:avLst/>
          </a:prstGeom>
        </p:spPr>
      </p:pic>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10082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23" y="1852864"/>
            <a:ext cx="3043990" cy="3043990"/>
          </a:xfrm>
          <a:prstGeom prst="rect">
            <a:avLst/>
          </a:prstGeom>
        </p:spPr>
      </p:pic>
      <p:sp>
        <p:nvSpPr>
          <p:cNvPr id="4" name="Rectangle 3"/>
          <p:cNvSpPr/>
          <p:nvPr/>
        </p:nvSpPr>
        <p:spPr>
          <a:xfrm>
            <a:off x="4102768" y="1738897"/>
            <a:ext cx="7519737"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Route interdite à la circulation.</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Route réservée aux automobiles.</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d’allumer ses phares.</a:t>
            </a:r>
            <a:endParaRPr lang="fr-FR" dirty="0"/>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39060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23" y="1852864"/>
            <a:ext cx="3043990" cy="3043990"/>
          </a:xfrm>
          <a:prstGeom prst="rect">
            <a:avLst/>
          </a:prstGeom>
        </p:spPr>
      </p:pic>
      <p:sp>
        <p:nvSpPr>
          <p:cNvPr id="4" name="Rectangle 3"/>
          <p:cNvSpPr/>
          <p:nvPr/>
        </p:nvSpPr>
        <p:spPr>
          <a:xfrm>
            <a:off x="4102768" y="1738897"/>
            <a:ext cx="7640053"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Route interdite à la circulation.</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Route réservée aux automobiles.</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d’allumer ses phares.</a:t>
            </a:r>
            <a:endParaRPr lang="fr-FR" dirty="0"/>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98247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8379"/>
            <a:ext cx="3552949" cy="3529263"/>
          </a:xfrm>
          <a:prstGeom prst="rect">
            <a:avLst/>
          </a:prstGeom>
        </p:spPr>
      </p:pic>
      <p:sp>
        <p:nvSpPr>
          <p:cNvPr id="3" name="Rectangle 2"/>
          <p:cNvSpPr/>
          <p:nvPr/>
        </p:nvSpPr>
        <p:spPr>
          <a:xfrm>
            <a:off x="3552949" y="242439"/>
            <a:ext cx="8526756" cy="5570756"/>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autorisée à tout véhicule sans dépasser la vitesse de 20 km/h.</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interdite aux piétons et aux véhicules roulant à moins de 20 km/h.</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fr-FR" sz="4000" dirty="0">
                <a:latin typeface="Calibri" panose="020F0502020204030204" pitchFamily="34" charset="0"/>
                <a:ea typeface="Calibri" panose="020F0502020204030204" pitchFamily="34" charset="0"/>
                <a:cs typeface="Times New Roman" panose="02020603050405020304" pitchFamily="18" charset="0"/>
              </a:rPr>
              <a:t>Zone autorisée aux piétons, qui sont prioritaires.</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62054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8379"/>
            <a:ext cx="3552949" cy="3529263"/>
          </a:xfrm>
          <a:prstGeom prst="rect">
            <a:avLst/>
          </a:prstGeom>
        </p:spPr>
      </p:pic>
      <p:sp>
        <p:nvSpPr>
          <p:cNvPr id="3" name="Rectangle 2"/>
          <p:cNvSpPr/>
          <p:nvPr/>
        </p:nvSpPr>
        <p:spPr>
          <a:xfrm>
            <a:off x="3552949" y="242439"/>
            <a:ext cx="8526756" cy="5570756"/>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autorisée à tout véhicule sans dépasser la vitesse de 20 km/h.</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interdite aux piétons et aux véhicules roulant à moins de 20 km/h.</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fr-FR" sz="4000" dirty="0">
                <a:latin typeface="Calibri" panose="020F0502020204030204" pitchFamily="34" charset="0"/>
                <a:ea typeface="Calibri" panose="020F0502020204030204" pitchFamily="34" charset="0"/>
                <a:cs typeface="Times New Roman" panose="02020603050405020304" pitchFamily="18" charset="0"/>
              </a:rPr>
              <a:t>Zone autorisée aux piétons, qui sont prioritaires.</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3670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2092" r="6923"/>
          <a:stretch/>
        </p:blipFill>
        <p:spPr>
          <a:xfrm>
            <a:off x="64167" y="1959772"/>
            <a:ext cx="2919664" cy="3427862"/>
          </a:xfrm>
          <a:prstGeom prst="rect">
            <a:avLst/>
          </a:prstGeom>
        </p:spPr>
      </p:pic>
      <p:pic>
        <p:nvPicPr>
          <p:cNvPr id="4" name="Image 3"/>
          <p:cNvPicPr>
            <a:picLocks noChangeAspect="1"/>
          </p:cNvPicPr>
          <p:nvPr/>
        </p:nvPicPr>
        <p:blipFill rotWithShape="1">
          <a:blip r:embed="rId4"/>
          <a:srcRect l="8910" r="4859"/>
          <a:stretch/>
        </p:blipFill>
        <p:spPr>
          <a:xfrm>
            <a:off x="3031960" y="1990794"/>
            <a:ext cx="3733178" cy="3482561"/>
          </a:xfrm>
          <a:prstGeom prst="rect">
            <a:avLst/>
          </a:prstGeom>
        </p:spPr>
      </p:pic>
      <p:pic>
        <p:nvPicPr>
          <p:cNvPr id="5" name="Image 4"/>
          <p:cNvPicPr>
            <a:picLocks noChangeAspect="1"/>
          </p:cNvPicPr>
          <p:nvPr/>
        </p:nvPicPr>
        <p:blipFill rotWithShape="1">
          <a:blip r:embed="rId5"/>
          <a:srcRect l="9659" r="5086"/>
          <a:stretch/>
        </p:blipFill>
        <p:spPr>
          <a:xfrm>
            <a:off x="6975285" y="2438400"/>
            <a:ext cx="4927957" cy="3034955"/>
          </a:xfrm>
          <a:prstGeom prst="rect">
            <a:avLst/>
          </a:prstGeom>
        </p:spPr>
      </p:pic>
      <p:sp>
        <p:nvSpPr>
          <p:cNvPr id="6" name="Rectangle 5"/>
          <p:cNvSpPr/>
          <p:nvPr/>
        </p:nvSpPr>
        <p:spPr>
          <a:xfrm>
            <a:off x="240632" y="507014"/>
            <a:ext cx="11790947" cy="400110"/>
          </a:xfrm>
          <a:prstGeom prst="rect">
            <a:avLst/>
          </a:prstGeom>
        </p:spPr>
        <p:txBody>
          <a:bodyPr wrap="square">
            <a:spAutoFit/>
          </a:bodyPr>
          <a:lstStyle/>
          <a:p>
            <a:pPr algn="ctr"/>
            <a:r>
              <a:rPr lang="fr-FR" sz="2000" b="1" dirty="0"/>
              <a:t>Aïe !</a:t>
            </a:r>
            <a:r>
              <a:rPr lang="fr-FR" sz="2000" b="1" baseline="0" dirty="0"/>
              <a:t> Si on ne freine qu’avec le frein avant, on peut bloquer la roue et faire un soleil par-dessus le vélo !</a:t>
            </a:r>
            <a:endParaRPr lang="fr-FR" sz="2000" b="1" dirty="0"/>
          </a:p>
        </p:txBody>
      </p:sp>
      <p:sp>
        <p:nvSpPr>
          <p:cNvPr id="7"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78464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614612" y="173956"/>
            <a:ext cx="3219450" cy="895350"/>
          </a:xfrm>
          <a:prstGeom prst="rect">
            <a:avLst/>
          </a:prstGeom>
        </p:spPr>
      </p:pic>
      <p:sp>
        <p:nvSpPr>
          <p:cNvPr id="4" name="Rectangle 3"/>
          <p:cNvSpPr/>
          <p:nvPr/>
        </p:nvSpPr>
        <p:spPr>
          <a:xfrm>
            <a:off x="144380" y="1069306"/>
            <a:ext cx="11790947" cy="400110"/>
          </a:xfrm>
          <a:prstGeom prst="rect">
            <a:avLst/>
          </a:prstGeom>
        </p:spPr>
        <p:txBody>
          <a:bodyPr wrap="square">
            <a:spAutoFit/>
          </a:bodyPr>
          <a:lstStyle/>
          <a:p>
            <a:pPr algn="ctr"/>
            <a:r>
              <a:rPr lang="fr-FR" sz="2000" b="1" dirty="0"/>
              <a:t>Ce cycliste doit aller à la piscine</a:t>
            </a:r>
            <a:r>
              <a:rPr lang="fr-FR" sz="2000" b="1" baseline="0" dirty="0"/>
              <a:t>. Traçons son parcours en respectant</a:t>
            </a:r>
            <a:r>
              <a:rPr lang="fr-FR" sz="2000" b="1" dirty="0"/>
              <a:t> les panneaux et les marques au sol</a:t>
            </a:r>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1042" name="Group 18"/>
          <p:cNvGrpSpPr>
            <a:grpSpLocks/>
          </p:cNvGrpSpPr>
          <p:nvPr/>
        </p:nvGrpSpPr>
        <p:grpSpPr bwMode="auto">
          <a:xfrm>
            <a:off x="704850" y="1523999"/>
            <a:ext cx="10287000" cy="5010151"/>
            <a:chOff x="102838350" y="105552150"/>
            <a:chExt cx="14688000" cy="9252000"/>
          </a:xfrm>
        </p:grpSpPr>
        <p:pic>
          <p:nvPicPr>
            <p:cNvPr id="1043" name="Picture 19"/>
            <p:cNvPicPr>
              <a:picLocks noChangeAspect="1" noChangeArrowheads="1"/>
            </p:cNvPicPr>
            <p:nvPr/>
          </p:nvPicPr>
          <p:blipFill>
            <a:blip r:embed="rId3" cstate="print"/>
            <a:srcRect/>
            <a:stretch>
              <a:fillRect/>
            </a:stretch>
          </p:blipFill>
          <p:spPr bwMode="auto">
            <a:xfrm>
              <a:off x="102838350" y="105552150"/>
              <a:ext cx="14688000" cy="9252000"/>
            </a:xfrm>
            <a:prstGeom prst="rect">
              <a:avLst/>
            </a:prstGeom>
            <a:noFill/>
            <a:ln w="9525" algn="in">
              <a:noFill/>
              <a:miter lim="800000"/>
              <a:headEnd/>
              <a:tailEnd/>
            </a:ln>
            <a:effectLst/>
          </p:spPr>
        </p:pic>
        <p:grpSp>
          <p:nvGrpSpPr>
            <p:cNvPr id="1044" name="Group 20"/>
            <p:cNvGrpSpPr>
              <a:grpSpLocks/>
            </p:cNvGrpSpPr>
            <p:nvPr/>
          </p:nvGrpSpPr>
          <p:grpSpPr bwMode="auto">
            <a:xfrm>
              <a:off x="116104350" y="112176150"/>
              <a:ext cx="1170000" cy="1998000"/>
              <a:chOff x="116104350" y="112176150"/>
              <a:chExt cx="1170000" cy="1998000"/>
            </a:xfrm>
          </p:grpSpPr>
          <p:sp>
            <p:nvSpPr>
              <p:cNvPr id="104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1049" name="Picture 25"/>
            <p:cNvPicPr>
              <a:picLocks noChangeAspect="1" noChangeArrowheads="1"/>
            </p:cNvPicPr>
            <p:nvPr/>
          </p:nvPicPr>
          <p:blipFill>
            <a:blip r:embed="rId4" cstate="print"/>
            <a:srcRect/>
            <a:stretch>
              <a:fillRect/>
            </a:stretch>
          </p:blipFill>
          <p:spPr bwMode="auto">
            <a:xfrm rot="1491304">
              <a:off x="116026636" y="112656919"/>
              <a:ext cx="1278000" cy="1278000"/>
            </a:xfrm>
            <a:prstGeom prst="rect">
              <a:avLst/>
            </a:prstGeom>
            <a:noFill/>
            <a:ln w="9525" algn="in">
              <a:noFill/>
              <a:miter lim="800000"/>
              <a:headEnd/>
              <a:tailEnd/>
            </a:ln>
            <a:effectLst/>
          </p:spPr>
        </p:pic>
      </p:grpSp>
    </p:spTree>
    <p:extLst>
      <p:ext uri="{BB962C8B-B14F-4D97-AF65-F5344CB8AC3E}">
        <p14:creationId xmlns:p14="http://schemas.microsoft.com/office/powerpoint/2010/main" val="58969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2" name="Groupe 1">
            <a:extLst>
              <a:ext uri="{FF2B5EF4-FFF2-40B4-BE49-F238E27FC236}">
                <a16:creationId xmlns:a16="http://schemas.microsoft.com/office/drawing/2014/main" id="{8417044D-5D75-492B-8DA3-3FE1B470B7F3}"/>
              </a:ext>
            </a:extLst>
          </p:cNvPr>
          <p:cNvGrpSpPr/>
          <p:nvPr/>
        </p:nvGrpSpPr>
        <p:grpSpPr>
          <a:xfrm>
            <a:off x="0" y="0"/>
            <a:ext cx="12256168" cy="6857999"/>
            <a:chOff x="692244" y="1523999"/>
            <a:chExt cx="10362968" cy="5010151"/>
          </a:xfrm>
        </p:grpSpPr>
        <p:pic>
          <p:nvPicPr>
            <p:cNvPr id="13" name="Image 12">
              <a:extLst>
                <a:ext uri="{FF2B5EF4-FFF2-40B4-BE49-F238E27FC236}">
                  <a16:creationId xmlns:a16="http://schemas.microsoft.com/office/drawing/2014/main" id="{0E379E0E-A4C7-4EFA-955D-F41E6D5295B0}"/>
                </a:ext>
              </a:extLst>
            </p:cNvPr>
            <p:cNvPicPr>
              <a:picLocks noChangeAspect="1"/>
            </p:cNvPicPr>
            <p:nvPr/>
          </p:nvPicPr>
          <p:blipFill>
            <a:blip r:embed="rId2"/>
            <a:stretch>
              <a:fillRect/>
            </a:stretch>
          </p:blipFill>
          <p:spPr>
            <a:xfrm>
              <a:off x="692244" y="1523999"/>
              <a:ext cx="10299606" cy="5010151"/>
            </a:xfrm>
            <a:prstGeom prst="rect">
              <a:avLst/>
            </a:prstGeom>
          </p:spPr>
        </p:pic>
        <p:grpSp>
          <p:nvGrpSpPr>
            <p:cNvPr id="6" name="Group 20"/>
            <p:cNvGrpSpPr>
              <a:grpSpLocks/>
            </p:cNvGrpSpPr>
            <p:nvPr/>
          </p:nvGrpSpPr>
          <p:grpSpPr bwMode="auto">
            <a:xfrm>
              <a:off x="10004612" y="5018442"/>
              <a:ext cx="980063" cy="1355464"/>
              <a:chOff x="116104350" y="112176150"/>
              <a:chExt cx="1170000" cy="1998000"/>
            </a:xfrm>
          </p:grpSpPr>
          <p:sp>
            <p:nvSpPr>
              <p:cNvPr id="8"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7" name="Picture 25"/>
            <p:cNvPicPr>
              <a:picLocks noChangeAspect="1" noChangeArrowheads="1"/>
            </p:cNvPicPr>
            <p:nvPr/>
          </p:nvPicPr>
          <p:blipFill>
            <a:blip r:embed="rId3" cstate="print"/>
            <a:srcRect/>
            <a:stretch>
              <a:fillRect/>
            </a:stretch>
          </p:blipFill>
          <p:spPr bwMode="auto">
            <a:xfrm rot="1491304">
              <a:off x="9994388" y="5362950"/>
              <a:ext cx="1060824" cy="947311"/>
            </a:xfrm>
            <a:prstGeom prst="rect">
              <a:avLst/>
            </a:prstGeom>
            <a:noFill/>
            <a:ln w="9525" algn="in">
              <a:noFill/>
              <a:miter lim="800000"/>
              <a:headEnd/>
              <a:tailEnd/>
            </a:ln>
            <a:effectLst/>
          </p:spPr>
        </p:pic>
      </p:grpSp>
    </p:spTree>
    <p:extLst>
      <p:ext uri="{BB962C8B-B14F-4D97-AF65-F5344CB8AC3E}">
        <p14:creationId xmlns:p14="http://schemas.microsoft.com/office/powerpoint/2010/main" val="122674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2716" y="1989220"/>
            <a:ext cx="11534273" cy="2800767"/>
          </a:xfrm>
          <a:prstGeom prst="rect">
            <a:avLst/>
          </a:prstGeom>
          <a:noFill/>
        </p:spPr>
        <p:txBody>
          <a:bodyPr wrap="square" rtlCol="0">
            <a:spAutoFit/>
          </a:bodyPr>
          <a:lstStyle/>
          <a:p>
            <a:pPr algn="ctr"/>
            <a:r>
              <a:rPr lang="fr-FR" sz="4400" b="1" dirty="0"/>
              <a:t>Maintenant, par deux, vous allez sur la feuille de papier que l’on vous donne, tracer </a:t>
            </a:r>
            <a:r>
              <a:rPr lang="fr-FR" sz="4400" b="1"/>
              <a:t>son chemin.</a:t>
            </a:r>
            <a:endParaRPr lang="fr-FR" sz="4400" b="1" dirty="0"/>
          </a:p>
          <a:p>
            <a:pPr algn="ctr"/>
            <a:endParaRPr lang="fr-FR" sz="4400" b="1" dirty="0"/>
          </a:p>
          <a:p>
            <a:pPr algn="ctr"/>
            <a:r>
              <a:rPr lang="fr-FR" sz="4400" b="1" dirty="0"/>
              <a:t>Observez bien les panneaux ! </a:t>
            </a:r>
          </a:p>
        </p:txBody>
      </p:sp>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20826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0" y="31190"/>
            <a:ext cx="12191999" cy="6771392"/>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219924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 y="-1"/>
            <a:ext cx="12192001" cy="6858001"/>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224737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 y="-1"/>
            <a:ext cx="12192001" cy="6858002"/>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182018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 y="0"/>
            <a:ext cx="12192001" cy="685800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3370198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47625"/>
            <a:ext cx="12192000" cy="676275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4"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79822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1"/>
            <a:ext cx="12192000" cy="6858002"/>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4"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1138749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31822"/>
            <a:ext cx="12192000" cy="6826178"/>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4"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184388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2339"/>
          <a:stretch/>
        </p:blipFill>
        <p:spPr>
          <a:xfrm>
            <a:off x="32084" y="2422358"/>
            <a:ext cx="2656933" cy="3017169"/>
          </a:xfrm>
          <a:prstGeom prst="rect">
            <a:avLst/>
          </a:prstGeom>
        </p:spPr>
      </p:pic>
      <p:pic>
        <p:nvPicPr>
          <p:cNvPr id="3" name="Image 2"/>
          <p:cNvPicPr>
            <a:picLocks noChangeAspect="1"/>
          </p:cNvPicPr>
          <p:nvPr/>
        </p:nvPicPr>
        <p:blipFill>
          <a:blip r:embed="rId3"/>
          <a:stretch>
            <a:fillRect/>
          </a:stretch>
        </p:blipFill>
        <p:spPr>
          <a:xfrm>
            <a:off x="7331241" y="2422358"/>
            <a:ext cx="4087895" cy="2815248"/>
          </a:xfrm>
          <a:prstGeom prst="rect">
            <a:avLst/>
          </a:prstGeom>
        </p:spPr>
      </p:pic>
      <p:pic>
        <p:nvPicPr>
          <p:cNvPr id="4" name="Image 3"/>
          <p:cNvPicPr>
            <a:picLocks noChangeAspect="1"/>
          </p:cNvPicPr>
          <p:nvPr/>
        </p:nvPicPr>
        <p:blipFill>
          <a:blip r:embed="rId4"/>
          <a:stretch>
            <a:fillRect/>
          </a:stretch>
        </p:blipFill>
        <p:spPr>
          <a:xfrm>
            <a:off x="3354805" y="2576153"/>
            <a:ext cx="3543300" cy="2895458"/>
          </a:xfrm>
          <a:prstGeom prst="rect">
            <a:avLst/>
          </a:prstGeom>
        </p:spPr>
      </p:pic>
      <p:sp>
        <p:nvSpPr>
          <p:cNvPr id="6" name="Rectangle 5"/>
          <p:cNvSpPr/>
          <p:nvPr/>
        </p:nvSpPr>
        <p:spPr>
          <a:xfrm>
            <a:off x="240632" y="507014"/>
            <a:ext cx="11790947" cy="400110"/>
          </a:xfrm>
          <a:prstGeom prst="rect">
            <a:avLst/>
          </a:prstGeom>
        </p:spPr>
        <p:txBody>
          <a:bodyPr wrap="square">
            <a:spAutoFit/>
          </a:bodyPr>
          <a:lstStyle/>
          <a:p>
            <a:pPr algn="ctr"/>
            <a:r>
              <a:rPr lang="fr-FR" sz="2000" b="1" dirty="0"/>
              <a:t>Ouïe !</a:t>
            </a:r>
            <a:r>
              <a:rPr lang="fr-FR" sz="2000" b="1" baseline="0" dirty="0"/>
              <a:t> Si on ne freine qu’avec le frein arrière, on risque de déraper et de se retrouver par terre.</a:t>
            </a:r>
            <a:endParaRPr lang="fr-FR" sz="2000" b="1" dirty="0"/>
          </a:p>
        </p:txBody>
      </p:sp>
      <p:sp>
        <p:nvSpPr>
          <p:cNvPr id="7"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50015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0850" y="0"/>
            <a:ext cx="12171150" cy="682802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86896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0" y="-1"/>
            <a:ext cx="12192000" cy="6858002"/>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326393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 y="0"/>
            <a:ext cx="12192001" cy="685800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grpSp>
        <p:nvGrpSpPr>
          <p:cNvPr id="4" name="Group 20"/>
          <p:cNvGrpSpPr>
            <a:grpSpLocks/>
          </p:cNvGrpSpPr>
          <p:nvPr/>
        </p:nvGrpSpPr>
        <p:grpSpPr bwMode="auto">
          <a:xfrm>
            <a:off x="11011647" y="4910008"/>
            <a:ext cx="971176" cy="1481008"/>
            <a:chOff x="116104350" y="112176150"/>
            <a:chExt cx="1170000" cy="1998000"/>
          </a:xfrm>
        </p:grpSpPr>
        <p:sp>
          <p:nvSpPr>
            <p:cNvPr id="5"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9"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256712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 y="0"/>
            <a:ext cx="12192001" cy="685800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
        <p:nvSpPr>
          <p:cNvPr id="4" name="Espace réservé du pied de page 18"/>
          <p:cNvSpPr txBox="1">
            <a:spLocks/>
          </p:cNvSpPr>
          <p:nvPr/>
        </p:nvSpPr>
        <p:spPr>
          <a:xfrm>
            <a:off x="10924256" y="6237288"/>
            <a:ext cx="1331912" cy="76517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Christian CHARLES CPC EPS</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5" name="Group 20"/>
          <p:cNvGrpSpPr>
            <a:grpSpLocks/>
          </p:cNvGrpSpPr>
          <p:nvPr/>
        </p:nvGrpSpPr>
        <p:grpSpPr bwMode="auto">
          <a:xfrm>
            <a:off x="11011647" y="4910008"/>
            <a:ext cx="971176" cy="1481008"/>
            <a:chOff x="116104350" y="112176150"/>
            <a:chExt cx="1170000" cy="1998000"/>
          </a:xfrm>
        </p:grpSpPr>
        <p:sp>
          <p:nvSpPr>
            <p:cNvPr id="6" name="Freeform 21"/>
            <p:cNvSpPr>
              <a:spLocks/>
            </p:cNvSpPr>
            <p:nvPr/>
          </p:nvSpPr>
          <p:spPr bwMode="auto">
            <a:xfrm>
              <a:off x="116302350" y="112176150"/>
              <a:ext cx="810000" cy="1260000"/>
            </a:xfrm>
            <a:custGeom>
              <a:avLst/>
              <a:gdLst/>
              <a:ahLst/>
              <a:cxnLst>
                <a:cxn ang="0">
                  <a:pos x="0" y="828000"/>
                </a:cxn>
                <a:cxn ang="0">
                  <a:pos x="234000" y="1026000"/>
                </a:cxn>
                <a:cxn ang="0">
                  <a:pos x="486000" y="1260000"/>
                </a:cxn>
                <a:cxn ang="0">
                  <a:pos x="810000" y="918000"/>
                </a:cxn>
                <a:cxn ang="0">
                  <a:pos x="630000" y="270000"/>
                </a:cxn>
                <a:cxn ang="0">
                  <a:pos x="540000" y="0"/>
                </a:cxn>
                <a:cxn ang="0">
                  <a:pos x="216000" y="18000"/>
                </a:cxn>
                <a:cxn ang="0">
                  <a:pos x="72000" y="162000"/>
                </a:cxn>
                <a:cxn ang="0">
                  <a:pos x="72000" y="468000"/>
                </a:cxn>
                <a:cxn ang="0">
                  <a:pos x="0" y="828000"/>
                </a:cxn>
              </a:cxnLst>
              <a:rect l="0" t="0" r="r" b="b"/>
              <a:pathLst>
                <a:path w="810000" h="1260000">
                  <a:moveTo>
                    <a:pt x="0" y="828000"/>
                  </a:moveTo>
                  <a:lnTo>
                    <a:pt x="234000" y="1026000"/>
                  </a:lnTo>
                  <a:lnTo>
                    <a:pt x="486000" y="1260000"/>
                  </a:lnTo>
                  <a:lnTo>
                    <a:pt x="810000" y="918000"/>
                  </a:lnTo>
                  <a:lnTo>
                    <a:pt x="630000" y="270000"/>
                  </a:lnTo>
                  <a:lnTo>
                    <a:pt x="540000" y="0"/>
                  </a:lnTo>
                  <a:lnTo>
                    <a:pt x="216000" y="18000"/>
                  </a:lnTo>
                  <a:lnTo>
                    <a:pt x="72000" y="162000"/>
                  </a:lnTo>
                  <a:lnTo>
                    <a:pt x="72000" y="468000"/>
                  </a:lnTo>
                  <a:lnTo>
                    <a:pt x="0" y="828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Freeform 22"/>
            <p:cNvSpPr>
              <a:spLocks/>
            </p:cNvSpPr>
            <p:nvPr/>
          </p:nvSpPr>
          <p:spPr bwMode="auto">
            <a:xfrm>
              <a:off x="116104350" y="113130150"/>
              <a:ext cx="1026000" cy="1044000"/>
            </a:xfrm>
            <a:custGeom>
              <a:avLst/>
              <a:gdLst/>
              <a:ahLst/>
              <a:cxnLst>
                <a:cxn ang="0">
                  <a:pos x="36000" y="0"/>
                </a:cxn>
                <a:cxn ang="0">
                  <a:pos x="1026000" y="864000"/>
                </a:cxn>
                <a:cxn ang="0">
                  <a:pos x="918000" y="1044000"/>
                </a:cxn>
                <a:cxn ang="0">
                  <a:pos x="0" y="432000"/>
                </a:cxn>
                <a:cxn ang="0">
                  <a:pos x="36000" y="0"/>
                </a:cxn>
              </a:cxnLst>
              <a:rect l="0" t="0" r="r" b="b"/>
              <a:pathLst>
                <a:path w="1026000" h="1044000">
                  <a:moveTo>
                    <a:pt x="36000" y="0"/>
                  </a:moveTo>
                  <a:lnTo>
                    <a:pt x="1026000" y="864000"/>
                  </a:lnTo>
                  <a:lnTo>
                    <a:pt x="918000" y="1044000"/>
                  </a:lnTo>
                  <a:lnTo>
                    <a:pt x="0" y="432000"/>
                  </a:lnTo>
                  <a:lnTo>
                    <a:pt x="36000" y="0"/>
                  </a:lnTo>
                  <a:close/>
                </a:path>
              </a:pathLst>
            </a:custGeom>
            <a:solidFill>
              <a:srgbClr val="5E6562"/>
            </a:solidFill>
            <a:ln w="9525" cap="flat">
              <a:solidFill>
                <a:srgbClr val="5E6562"/>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Freeform 23"/>
            <p:cNvSpPr>
              <a:spLocks/>
            </p:cNvSpPr>
            <p:nvPr/>
          </p:nvSpPr>
          <p:spPr bwMode="auto">
            <a:xfrm>
              <a:off x="116176350" y="112968150"/>
              <a:ext cx="1098000" cy="990000"/>
            </a:xfrm>
            <a:custGeom>
              <a:avLst/>
              <a:gdLst/>
              <a:ahLst/>
              <a:cxnLst>
                <a:cxn ang="0">
                  <a:pos x="72000" y="0"/>
                </a:cxn>
                <a:cxn ang="0">
                  <a:pos x="1098000" y="900000"/>
                </a:cxn>
                <a:cxn ang="0">
                  <a:pos x="954000" y="990000"/>
                </a:cxn>
                <a:cxn ang="0">
                  <a:pos x="0" y="144000"/>
                </a:cxn>
                <a:cxn ang="0">
                  <a:pos x="72000" y="0"/>
                </a:cxn>
              </a:cxnLst>
              <a:rect l="0" t="0" r="r" b="b"/>
              <a:pathLst>
                <a:path w="1098000" h="990000">
                  <a:moveTo>
                    <a:pt x="72000" y="0"/>
                  </a:moveTo>
                  <a:lnTo>
                    <a:pt x="1098000" y="900000"/>
                  </a:lnTo>
                  <a:lnTo>
                    <a:pt x="954000" y="990000"/>
                  </a:lnTo>
                  <a:lnTo>
                    <a:pt x="0" y="144000"/>
                  </a:lnTo>
                  <a:lnTo>
                    <a:pt x="72000" y="0"/>
                  </a:lnTo>
                  <a:close/>
                </a:path>
              </a:pathLst>
            </a:custGeom>
            <a:solidFill>
              <a:srgbClr val="B1A8A4"/>
            </a:solidFill>
            <a:ln w="9525" cap="flat">
              <a:solidFill>
                <a:srgbClr val="B1A8A4"/>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Freeform 24"/>
            <p:cNvSpPr>
              <a:spLocks/>
            </p:cNvSpPr>
            <p:nvPr/>
          </p:nvSpPr>
          <p:spPr bwMode="auto">
            <a:xfrm>
              <a:off x="116842350" y="113382150"/>
              <a:ext cx="342000" cy="378000"/>
            </a:xfrm>
            <a:custGeom>
              <a:avLst/>
              <a:gdLst/>
              <a:ahLst/>
              <a:cxnLst>
                <a:cxn ang="0">
                  <a:pos x="0" y="90000"/>
                </a:cxn>
                <a:cxn ang="0">
                  <a:pos x="324000" y="378000"/>
                </a:cxn>
                <a:cxn ang="0">
                  <a:pos x="342000" y="36000"/>
                </a:cxn>
                <a:cxn ang="0">
                  <a:pos x="36000" y="0"/>
                </a:cxn>
                <a:cxn ang="0">
                  <a:pos x="0" y="90000"/>
                </a:cxn>
              </a:cxnLst>
              <a:rect l="0" t="0" r="r" b="b"/>
              <a:pathLst>
                <a:path w="342000" h="378000">
                  <a:moveTo>
                    <a:pt x="0" y="90000"/>
                  </a:moveTo>
                  <a:lnTo>
                    <a:pt x="324000" y="378000"/>
                  </a:lnTo>
                  <a:lnTo>
                    <a:pt x="342000" y="36000"/>
                  </a:lnTo>
                  <a:lnTo>
                    <a:pt x="36000" y="0"/>
                  </a:lnTo>
                  <a:lnTo>
                    <a:pt x="0" y="90000"/>
                  </a:lnTo>
                  <a:close/>
                </a:path>
              </a:pathLst>
            </a:custGeom>
            <a:solidFill>
              <a:srgbClr val="C6D100"/>
            </a:solidFill>
            <a:ln w="9525" cap="flat">
              <a:solidFill>
                <a:srgbClr val="C6D1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pic>
        <p:nvPicPr>
          <p:cNvPr id="10" name="Picture 25"/>
          <p:cNvPicPr>
            <a:picLocks noChangeAspect="1" noChangeArrowheads="1"/>
          </p:cNvPicPr>
          <p:nvPr/>
        </p:nvPicPr>
        <p:blipFill>
          <a:blip r:embed="rId3" cstate="print"/>
          <a:srcRect/>
          <a:stretch>
            <a:fillRect/>
          </a:stretch>
        </p:blipFill>
        <p:spPr bwMode="auto">
          <a:xfrm rot="1491304">
            <a:off x="10947139" y="5266375"/>
            <a:ext cx="1060824" cy="947311"/>
          </a:xfrm>
          <a:prstGeom prst="rect">
            <a:avLst/>
          </a:prstGeom>
          <a:noFill/>
          <a:ln w="9525" algn="in">
            <a:noFill/>
            <a:miter lim="800000"/>
            <a:headEnd/>
            <a:tailEnd/>
          </a:ln>
          <a:effectLst/>
        </p:spPr>
      </p:pic>
    </p:spTree>
    <p:extLst>
      <p:ext uri="{BB962C8B-B14F-4D97-AF65-F5344CB8AC3E}">
        <p14:creationId xmlns:p14="http://schemas.microsoft.com/office/powerpoint/2010/main" val="417618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194884" y="1419726"/>
            <a:ext cx="9705975" cy="5334000"/>
          </a:xfrm>
          <a:prstGeom prst="rect">
            <a:avLst/>
          </a:prstGeom>
        </p:spPr>
      </p:pic>
      <p:pic>
        <p:nvPicPr>
          <p:cNvPr id="2" name="Image 1"/>
          <p:cNvPicPr>
            <a:picLocks noChangeAspect="1"/>
          </p:cNvPicPr>
          <p:nvPr/>
        </p:nvPicPr>
        <p:blipFill>
          <a:blip r:embed="rId4"/>
          <a:stretch>
            <a:fillRect/>
          </a:stretch>
        </p:blipFill>
        <p:spPr>
          <a:xfrm>
            <a:off x="4452435" y="216067"/>
            <a:ext cx="3190875" cy="971550"/>
          </a:xfrm>
          <a:prstGeom prst="rect">
            <a:avLst/>
          </a:prstGeom>
        </p:spPr>
      </p:pic>
      <p:sp>
        <p:nvSpPr>
          <p:cNvPr id="4" name="ZoneTexte 3"/>
          <p:cNvSpPr txBox="1"/>
          <p:nvPr/>
        </p:nvSpPr>
        <p:spPr>
          <a:xfrm>
            <a:off x="834191" y="2614863"/>
            <a:ext cx="11117178" cy="2554545"/>
          </a:xfrm>
          <a:prstGeom prst="rect">
            <a:avLst/>
          </a:prstGeom>
          <a:noFill/>
        </p:spPr>
        <p:txBody>
          <a:bodyPr wrap="square" rtlCol="0">
            <a:spAutoFit/>
          </a:bodyPr>
          <a:lstStyle/>
          <a:p>
            <a:r>
              <a:rPr lang="fr-FR" sz="3200" b="1" dirty="0"/>
              <a:t>Faire du vélo, c’est vraiment formidable.</a:t>
            </a:r>
          </a:p>
          <a:p>
            <a:endParaRPr lang="fr-FR" sz="3200" b="1" dirty="0"/>
          </a:p>
          <a:p>
            <a:r>
              <a:rPr lang="fr-FR" sz="3200" b="1" dirty="0"/>
              <a:t>Mais il faut faire attention car il y a de nombreux pièges !</a:t>
            </a:r>
          </a:p>
          <a:p>
            <a:endParaRPr lang="fr-FR" sz="3200" b="1" dirty="0"/>
          </a:p>
          <a:p>
            <a:r>
              <a:rPr lang="fr-FR" sz="3200" b="1" dirty="0"/>
              <a:t>Identifie les cyclistes qui sont en danger et pourquoi le sont –ils </a:t>
            </a:r>
            <a:r>
              <a:rPr lang="fr-FR" sz="2000" b="1" dirty="0"/>
              <a:t>?</a:t>
            </a:r>
          </a:p>
        </p:txBody>
      </p:sp>
      <p:sp>
        <p:nvSpPr>
          <p:cNvPr id="5" name="Ellipse 4"/>
          <p:cNvSpPr/>
          <p:nvPr/>
        </p:nvSpPr>
        <p:spPr>
          <a:xfrm>
            <a:off x="1985963" y="1957388"/>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9483014" y="2395538"/>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995738" y="4310063"/>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9788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1604" b="15448"/>
          <a:stretch/>
        </p:blipFill>
        <p:spPr>
          <a:xfrm>
            <a:off x="2903623" y="32084"/>
            <a:ext cx="7026442" cy="6803466"/>
          </a:xfrm>
          <a:prstGeom prst="rect">
            <a:avLst/>
          </a:prstGeom>
        </p:spPr>
      </p:pic>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8632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1604" b="15448"/>
          <a:stretch/>
        </p:blipFill>
        <p:spPr>
          <a:xfrm>
            <a:off x="2903623" y="32084"/>
            <a:ext cx="7026442" cy="6803466"/>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
        <p:nvSpPr>
          <p:cNvPr id="4" name="Ellipse 3"/>
          <p:cNvSpPr/>
          <p:nvPr/>
        </p:nvSpPr>
        <p:spPr>
          <a:xfrm>
            <a:off x="5156616" y="5111646"/>
            <a:ext cx="1813810"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620702" y="3753745"/>
            <a:ext cx="1813810"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376790" y="2571865"/>
            <a:ext cx="1047965" cy="1476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7222733" y="2654410"/>
            <a:ext cx="1047964"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576399" y="1912958"/>
            <a:ext cx="858113" cy="12103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804640" y="1296509"/>
            <a:ext cx="1629872" cy="10993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370797" y="1445737"/>
            <a:ext cx="1249905" cy="12086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116225" y="1347879"/>
            <a:ext cx="2421546" cy="10479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212974" y="3186066"/>
            <a:ext cx="1163815" cy="14886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100584" y="3976288"/>
            <a:ext cx="1047964" cy="1501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970426" y="5560682"/>
            <a:ext cx="1698239" cy="1297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40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xit" presetSubtype="0" fill="hold" grpId="1" nodeType="clickEffect">
                                  <p:stCondLst>
                                    <p:cond delay="0"/>
                                  </p:stCondLst>
                                  <p:childTnLst>
                                    <p:anim calcmode="lin" valueType="num">
                                      <p:cBhvr>
                                        <p:cTn id="10" dur="1000"/>
                                        <p:tgtEl>
                                          <p:spTgt spid="4"/>
                                        </p:tgtEl>
                                        <p:attrNameLst>
                                          <p:attrName>ppt_w</p:attrName>
                                        </p:attrNameLst>
                                      </p:cBhvr>
                                      <p:tavLst>
                                        <p:tav tm="0">
                                          <p:val>
                                            <p:strVal val="ppt_w"/>
                                          </p:val>
                                        </p:tav>
                                        <p:tav tm="100000">
                                          <p:val>
                                            <p:strVal val="ppt_w*0.70"/>
                                          </p:val>
                                        </p:tav>
                                      </p:tavLst>
                                    </p:anim>
                                    <p:anim calcmode="lin" valueType="num">
                                      <p:cBhvr>
                                        <p:cTn id="11" dur="1000"/>
                                        <p:tgtEl>
                                          <p:spTgt spid="4"/>
                                        </p:tgtEl>
                                        <p:attrNameLst>
                                          <p:attrName>ppt_h</p:attrName>
                                        </p:attrNameLst>
                                      </p:cBhvr>
                                      <p:tavLst>
                                        <p:tav tm="0">
                                          <p:val>
                                            <p:strVal val="ppt_h"/>
                                          </p:val>
                                        </p:tav>
                                        <p:tav tm="100000">
                                          <p:val>
                                            <p:strVal val="ppt_h"/>
                                          </p:val>
                                        </p:tav>
                                      </p:tavLst>
                                    </p:anim>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5"/>
                                        </p:tgtEl>
                                        <p:attrNameLst>
                                          <p:attrName>ppt_w</p:attrName>
                                        </p:attrNameLst>
                                      </p:cBhvr>
                                      <p:tavLst>
                                        <p:tav tm="0">
                                          <p:val>
                                            <p:strVal val="ppt_w"/>
                                          </p:val>
                                        </p:tav>
                                        <p:tav tm="100000">
                                          <p:val>
                                            <p:strVal val="ppt_w*0.70"/>
                                          </p:val>
                                        </p:tav>
                                      </p:tavLst>
                                    </p:anim>
                                    <p:anim calcmode="lin" valueType="num">
                                      <p:cBhvr>
                                        <p:cTn id="20" dur="1000"/>
                                        <p:tgtEl>
                                          <p:spTgt spid="5"/>
                                        </p:tgtEl>
                                        <p:attrNameLst>
                                          <p:attrName>ppt_h</p:attrName>
                                        </p:attrNameLst>
                                      </p:cBhvr>
                                      <p:tavLst>
                                        <p:tav tm="0">
                                          <p:val>
                                            <p:strVal val="ppt_h"/>
                                          </p:val>
                                        </p:tav>
                                        <p:tav tm="100000">
                                          <p:val>
                                            <p:strVal val="ppt_h"/>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5" presetClass="exit" presetSubtype="0" fill="hold" grpId="1" nodeType="clickEffect">
                                  <p:stCondLst>
                                    <p:cond delay="0"/>
                                  </p:stCondLst>
                                  <p:childTnLst>
                                    <p:anim calcmode="lin" valueType="num">
                                      <p:cBhvr>
                                        <p:cTn id="28" dur="1000"/>
                                        <p:tgtEl>
                                          <p:spTgt spid="7"/>
                                        </p:tgtEl>
                                        <p:attrNameLst>
                                          <p:attrName>ppt_w</p:attrName>
                                        </p:attrNameLst>
                                      </p:cBhvr>
                                      <p:tavLst>
                                        <p:tav tm="0">
                                          <p:val>
                                            <p:strVal val="ppt_w"/>
                                          </p:val>
                                        </p:tav>
                                        <p:tav tm="100000">
                                          <p:val>
                                            <p:strVal val="ppt_w*0.70"/>
                                          </p:val>
                                        </p:tav>
                                      </p:tavLst>
                                    </p:anim>
                                    <p:anim calcmode="lin" valueType="num">
                                      <p:cBhvr>
                                        <p:cTn id="29" dur="1000"/>
                                        <p:tgtEl>
                                          <p:spTgt spid="7"/>
                                        </p:tgtEl>
                                        <p:attrNameLst>
                                          <p:attrName>ppt_h</p:attrName>
                                        </p:attrNameLst>
                                      </p:cBhvr>
                                      <p:tavLst>
                                        <p:tav tm="0">
                                          <p:val>
                                            <p:strVal val="ppt_h"/>
                                          </p:val>
                                        </p:tav>
                                        <p:tav tm="100000">
                                          <p:val>
                                            <p:strVal val="ppt_h"/>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grpId="1" nodeType="clickEffect">
                                  <p:stCondLst>
                                    <p:cond delay="0"/>
                                  </p:stCondLst>
                                  <p:childTnLst>
                                    <p:anim calcmode="lin" valueType="num">
                                      <p:cBhvr>
                                        <p:cTn id="37" dur="1000"/>
                                        <p:tgtEl>
                                          <p:spTgt spid="8"/>
                                        </p:tgtEl>
                                        <p:attrNameLst>
                                          <p:attrName>ppt_w</p:attrName>
                                        </p:attrNameLst>
                                      </p:cBhvr>
                                      <p:tavLst>
                                        <p:tav tm="0">
                                          <p:val>
                                            <p:strVal val="ppt_w"/>
                                          </p:val>
                                        </p:tav>
                                        <p:tav tm="100000">
                                          <p:val>
                                            <p:strVal val="ppt_w*0.70"/>
                                          </p:val>
                                        </p:tav>
                                      </p:tavLst>
                                    </p:anim>
                                    <p:anim calcmode="lin" valueType="num">
                                      <p:cBhvr>
                                        <p:cTn id="38" dur="1000"/>
                                        <p:tgtEl>
                                          <p:spTgt spid="8"/>
                                        </p:tgtEl>
                                        <p:attrNameLst>
                                          <p:attrName>ppt_h</p:attrName>
                                        </p:attrNameLst>
                                      </p:cBhvr>
                                      <p:tavLst>
                                        <p:tav tm="0">
                                          <p:val>
                                            <p:strVal val="ppt_h"/>
                                          </p:val>
                                        </p:tav>
                                        <p:tav tm="100000">
                                          <p:val>
                                            <p:strVal val="ppt_h"/>
                                          </p:val>
                                        </p:tav>
                                      </p:tavLst>
                                    </p:anim>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9"/>
                                        </p:tgtEl>
                                        <p:attrNameLst>
                                          <p:attrName>ppt_w</p:attrName>
                                        </p:attrNameLst>
                                      </p:cBhvr>
                                      <p:tavLst>
                                        <p:tav tm="0">
                                          <p:val>
                                            <p:strVal val="ppt_w"/>
                                          </p:val>
                                        </p:tav>
                                        <p:tav tm="100000">
                                          <p:val>
                                            <p:strVal val="ppt_w*0.70"/>
                                          </p:val>
                                        </p:tav>
                                      </p:tavLst>
                                    </p:anim>
                                    <p:anim calcmode="lin" valueType="num">
                                      <p:cBhvr>
                                        <p:cTn id="47" dur="1000"/>
                                        <p:tgtEl>
                                          <p:spTgt spid="9"/>
                                        </p:tgtEl>
                                        <p:attrNameLst>
                                          <p:attrName>ppt_h</p:attrName>
                                        </p:attrNameLst>
                                      </p:cBhvr>
                                      <p:tavLst>
                                        <p:tav tm="0">
                                          <p:val>
                                            <p:strVal val="ppt_h"/>
                                          </p:val>
                                        </p:tav>
                                        <p:tav tm="100000">
                                          <p:val>
                                            <p:strVal val="ppt_h"/>
                                          </p:val>
                                        </p:tav>
                                      </p:tavLst>
                                    </p:anim>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5" presetClass="exit" presetSubtype="0" fill="hold" grpId="1" nodeType="clickEffect">
                                  <p:stCondLst>
                                    <p:cond delay="0"/>
                                  </p:stCondLst>
                                  <p:childTnLst>
                                    <p:anim calcmode="lin" valueType="num">
                                      <p:cBhvr>
                                        <p:cTn id="55" dur="1000"/>
                                        <p:tgtEl>
                                          <p:spTgt spid="10"/>
                                        </p:tgtEl>
                                        <p:attrNameLst>
                                          <p:attrName>ppt_w</p:attrName>
                                        </p:attrNameLst>
                                      </p:cBhvr>
                                      <p:tavLst>
                                        <p:tav tm="0">
                                          <p:val>
                                            <p:strVal val="ppt_w"/>
                                          </p:val>
                                        </p:tav>
                                        <p:tav tm="100000">
                                          <p:val>
                                            <p:strVal val="ppt_w*0.70"/>
                                          </p:val>
                                        </p:tav>
                                      </p:tavLst>
                                    </p:anim>
                                    <p:anim calcmode="lin" valueType="num">
                                      <p:cBhvr>
                                        <p:cTn id="56" dur="1000"/>
                                        <p:tgtEl>
                                          <p:spTgt spid="10"/>
                                        </p:tgtEl>
                                        <p:attrNameLst>
                                          <p:attrName>ppt_h</p:attrName>
                                        </p:attrNameLst>
                                      </p:cBhvr>
                                      <p:tavLst>
                                        <p:tav tm="0">
                                          <p:val>
                                            <p:strVal val="ppt_h"/>
                                          </p:val>
                                        </p:tav>
                                        <p:tav tm="100000">
                                          <p:val>
                                            <p:strVal val="ppt_h"/>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5" presetClass="exit" presetSubtype="0" fill="hold" grpId="1" nodeType="clickEffect">
                                  <p:stCondLst>
                                    <p:cond delay="0"/>
                                  </p:stCondLst>
                                  <p:childTnLst>
                                    <p:anim calcmode="lin" valueType="num">
                                      <p:cBhvr>
                                        <p:cTn id="64" dur="1000"/>
                                        <p:tgtEl>
                                          <p:spTgt spid="11"/>
                                        </p:tgtEl>
                                        <p:attrNameLst>
                                          <p:attrName>ppt_w</p:attrName>
                                        </p:attrNameLst>
                                      </p:cBhvr>
                                      <p:tavLst>
                                        <p:tav tm="0">
                                          <p:val>
                                            <p:strVal val="ppt_w"/>
                                          </p:val>
                                        </p:tav>
                                        <p:tav tm="100000">
                                          <p:val>
                                            <p:strVal val="ppt_w*0.70"/>
                                          </p:val>
                                        </p:tav>
                                      </p:tavLst>
                                    </p:anim>
                                    <p:anim calcmode="lin" valueType="num">
                                      <p:cBhvr>
                                        <p:cTn id="65" dur="1000"/>
                                        <p:tgtEl>
                                          <p:spTgt spid="11"/>
                                        </p:tgtEl>
                                        <p:attrNameLst>
                                          <p:attrName>ppt_h</p:attrName>
                                        </p:attrNameLst>
                                      </p:cBhvr>
                                      <p:tavLst>
                                        <p:tav tm="0">
                                          <p:val>
                                            <p:strVal val="ppt_h"/>
                                          </p:val>
                                        </p:tav>
                                        <p:tav tm="100000">
                                          <p:val>
                                            <p:strVal val="ppt_h"/>
                                          </p:val>
                                        </p:tav>
                                      </p:tavLst>
                                    </p:anim>
                                    <p:animEffect transition="out" filter="fade">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12"/>
                                        </p:tgtEl>
                                        <p:attrNameLst>
                                          <p:attrName>ppt_w</p:attrName>
                                        </p:attrNameLst>
                                      </p:cBhvr>
                                      <p:tavLst>
                                        <p:tav tm="0">
                                          <p:val>
                                            <p:strVal val="ppt_w"/>
                                          </p:val>
                                        </p:tav>
                                        <p:tav tm="100000">
                                          <p:val>
                                            <p:strVal val="ppt_w*0.70"/>
                                          </p:val>
                                        </p:tav>
                                      </p:tavLst>
                                    </p:anim>
                                    <p:anim calcmode="lin" valueType="num">
                                      <p:cBhvr>
                                        <p:cTn id="74" dur="1000"/>
                                        <p:tgtEl>
                                          <p:spTgt spid="12"/>
                                        </p:tgtEl>
                                        <p:attrNameLst>
                                          <p:attrName>ppt_h</p:attrName>
                                        </p:attrNameLst>
                                      </p:cBhvr>
                                      <p:tavLst>
                                        <p:tav tm="0">
                                          <p:val>
                                            <p:strVal val="ppt_h"/>
                                          </p:val>
                                        </p:tav>
                                        <p:tav tm="100000">
                                          <p:val>
                                            <p:strVal val="ppt_h"/>
                                          </p:val>
                                        </p:tav>
                                      </p:tavLst>
                                    </p:anim>
                                    <p:animEffect transition="out" filter="fade">
                                      <p:cBhvr>
                                        <p:cTn id="75" dur="1000"/>
                                        <p:tgtEl>
                                          <p:spTgt spid="12"/>
                                        </p:tgtEl>
                                      </p:cBhvr>
                                    </p:animEffect>
                                    <p:set>
                                      <p:cBhvr>
                                        <p:cTn id="76" dur="1" fill="hold">
                                          <p:stCondLst>
                                            <p:cond delay="999"/>
                                          </p:stCondLst>
                                        </p:cTn>
                                        <p:tgtEl>
                                          <p:spTgt spid="1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6"/>
                                        </p:tgtEl>
                                        <p:attrNameLst>
                                          <p:attrName>ppt_w</p:attrName>
                                        </p:attrNameLst>
                                      </p:cBhvr>
                                      <p:tavLst>
                                        <p:tav tm="0">
                                          <p:val>
                                            <p:strVal val="ppt_w"/>
                                          </p:val>
                                        </p:tav>
                                        <p:tav tm="100000">
                                          <p:val>
                                            <p:strVal val="ppt_w*0.70"/>
                                          </p:val>
                                        </p:tav>
                                      </p:tavLst>
                                    </p:anim>
                                    <p:anim calcmode="lin" valueType="num">
                                      <p:cBhvr>
                                        <p:cTn id="83" dur="1000"/>
                                        <p:tgtEl>
                                          <p:spTgt spid="6"/>
                                        </p:tgtEl>
                                        <p:attrNameLst>
                                          <p:attrName>ppt_h</p:attrName>
                                        </p:attrNameLst>
                                      </p:cBhvr>
                                      <p:tavLst>
                                        <p:tav tm="0">
                                          <p:val>
                                            <p:strVal val="ppt_h"/>
                                          </p:val>
                                        </p:tav>
                                        <p:tav tm="100000">
                                          <p:val>
                                            <p:strVal val="ppt_h"/>
                                          </p:val>
                                        </p:tav>
                                      </p:tavLst>
                                    </p:anim>
                                    <p:animEffect transition="out" filter="fade">
                                      <p:cBhvr>
                                        <p:cTn id="84" dur="1000"/>
                                        <p:tgtEl>
                                          <p:spTgt spid="6"/>
                                        </p:tgtEl>
                                      </p:cBhvr>
                                    </p:animEffect>
                                    <p:set>
                                      <p:cBhvr>
                                        <p:cTn id="85" dur="1" fill="hold">
                                          <p:stCondLst>
                                            <p:cond delay="999"/>
                                          </p:stCondLst>
                                        </p:cTn>
                                        <p:tgtEl>
                                          <p:spTgt spid="6"/>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55" presetClass="exit" presetSubtype="0" fill="hold" grpId="1" nodeType="clickEffect">
                                  <p:stCondLst>
                                    <p:cond delay="0"/>
                                  </p:stCondLst>
                                  <p:childTnLst>
                                    <p:anim calcmode="lin" valueType="num">
                                      <p:cBhvr>
                                        <p:cTn id="91" dur="1000"/>
                                        <p:tgtEl>
                                          <p:spTgt spid="13"/>
                                        </p:tgtEl>
                                        <p:attrNameLst>
                                          <p:attrName>ppt_w</p:attrName>
                                        </p:attrNameLst>
                                      </p:cBhvr>
                                      <p:tavLst>
                                        <p:tav tm="0">
                                          <p:val>
                                            <p:strVal val="ppt_w"/>
                                          </p:val>
                                        </p:tav>
                                        <p:tav tm="100000">
                                          <p:val>
                                            <p:strVal val="ppt_w*0.70"/>
                                          </p:val>
                                        </p:tav>
                                      </p:tavLst>
                                    </p:anim>
                                    <p:anim calcmode="lin" valueType="num">
                                      <p:cBhvr>
                                        <p:cTn id="92" dur="1000"/>
                                        <p:tgtEl>
                                          <p:spTgt spid="13"/>
                                        </p:tgtEl>
                                        <p:attrNameLst>
                                          <p:attrName>ppt_h</p:attrName>
                                        </p:attrNameLst>
                                      </p:cBhvr>
                                      <p:tavLst>
                                        <p:tav tm="0">
                                          <p:val>
                                            <p:strVal val="ppt_h"/>
                                          </p:val>
                                        </p:tav>
                                        <p:tav tm="100000">
                                          <p:val>
                                            <p:strVal val="ppt_h"/>
                                          </p:val>
                                        </p:tav>
                                      </p:tavLst>
                                    </p:anim>
                                    <p:animEffect transition="out" filter="fade">
                                      <p:cBhvr>
                                        <p:cTn id="93" dur="1000"/>
                                        <p:tgtEl>
                                          <p:spTgt spid="13"/>
                                        </p:tgtEl>
                                      </p:cBhvr>
                                    </p:animEffect>
                                    <p:set>
                                      <p:cBhvr>
                                        <p:cTn id="94" dur="1" fill="hold">
                                          <p:stCondLst>
                                            <p:cond delay="999"/>
                                          </p:stCondLst>
                                        </p:cTn>
                                        <p:tgtEl>
                                          <p:spTgt spid="1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5" presetClass="exit" presetSubtype="0" fill="hold" grpId="1" nodeType="clickEffect">
                                  <p:stCondLst>
                                    <p:cond delay="0"/>
                                  </p:stCondLst>
                                  <p:childTnLst>
                                    <p:anim calcmode="lin" valueType="num">
                                      <p:cBhvr>
                                        <p:cTn id="100" dur="1000"/>
                                        <p:tgtEl>
                                          <p:spTgt spid="14"/>
                                        </p:tgtEl>
                                        <p:attrNameLst>
                                          <p:attrName>ppt_w</p:attrName>
                                        </p:attrNameLst>
                                      </p:cBhvr>
                                      <p:tavLst>
                                        <p:tav tm="0">
                                          <p:val>
                                            <p:strVal val="ppt_w"/>
                                          </p:val>
                                        </p:tav>
                                        <p:tav tm="100000">
                                          <p:val>
                                            <p:strVal val="ppt_w*0.70"/>
                                          </p:val>
                                        </p:tav>
                                      </p:tavLst>
                                    </p:anim>
                                    <p:anim calcmode="lin" valueType="num">
                                      <p:cBhvr>
                                        <p:cTn id="101" dur="1000"/>
                                        <p:tgtEl>
                                          <p:spTgt spid="14"/>
                                        </p:tgtEl>
                                        <p:attrNameLst>
                                          <p:attrName>ppt_h</p:attrName>
                                        </p:attrNameLst>
                                      </p:cBhvr>
                                      <p:tavLst>
                                        <p:tav tm="0">
                                          <p:val>
                                            <p:strVal val="ppt_h"/>
                                          </p:val>
                                        </p:tav>
                                        <p:tav tm="100000">
                                          <p:val>
                                            <p:strVal val="ppt_h"/>
                                          </p:val>
                                        </p:tav>
                                      </p:tavLst>
                                    </p:anim>
                                    <p:animEffect transition="out" filter="fade">
                                      <p:cBhvr>
                                        <p:cTn id="102" dur="1000"/>
                                        <p:tgtEl>
                                          <p:spTgt spid="14"/>
                                        </p:tgtEl>
                                      </p:cBhvr>
                                    </p:animEffect>
                                    <p:set>
                                      <p:cBhvr>
                                        <p:cTn id="103"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3933"/>
          <a:stretch/>
        </p:blipFill>
        <p:spPr>
          <a:xfrm>
            <a:off x="54591" y="40943"/>
            <a:ext cx="9034818" cy="4803657"/>
          </a:xfrm>
          <a:prstGeom prst="rect">
            <a:avLst/>
          </a:prstGeom>
        </p:spPr>
      </p:pic>
      <p:sp>
        <p:nvSpPr>
          <p:cNvPr id="3" name="ZoneTexte 2"/>
          <p:cNvSpPr txBox="1"/>
          <p:nvPr/>
        </p:nvSpPr>
        <p:spPr bwMode="auto">
          <a:xfrm>
            <a:off x="3898232" y="3924472"/>
            <a:ext cx="7962451"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 le cycliste veut tourner à droite</a:t>
            </a:r>
            <a:endParaRPr lang="fr-FR" b="1"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sym typeface="Wingdings 2" panose="05020102010507070707" pitchFamily="18" charset="2"/>
              </a:rPr>
              <a:t> </a:t>
            </a:r>
            <a:r>
              <a:rPr lang="fr-FR" dirty="0">
                <a:latin typeface="+mn-lt"/>
              </a:rPr>
              <a:t>Il a raison de dépasser le camion par la droite car il est à sa place.</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rPr>
              <a:t>Pour mieux voir à sa gauche, il devrait s’arrêter après le feu.</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rPr>
              <a:t>Il ne peut pas être vu par le conducteur du camion.</a:t>
            </a:r>
          </a:p>
          <a:p>
            <a:pPr marL="285750" indent="-285750"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Il aurait dû s’arrêter derrière le camion</a:t>
            </a:r>
            <a:endParaRPr lang="fr-FR" dirty="0">
              <a:latin typeface="+mn-lt"/>
            </a:endParaRPr>
          </a:p>
        </p:txBody>
      </p:sp>
      <p:sp>
        <p:nvSpPr>
          <p:cNvPr id="4" name="Rectangle à coins arrondis 3"/>
          <p:cNvSpPr/>
          <p:nvPr/>
        </p:nvSpPr>
        <p:spPr>
          <a:xfrm>
            <a:off x="3898232" y="3916907"/>
            <a:ext cx="8238373" cy="220550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839619" y="3946650"/>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Tree>
    <p:extLst>
      <p:ext uri="{BB962C8B-B14F-4D97-AF65-F5344CB8AC3E}">
        <p14:creationId xmlns:p14="http://schemas.microsoft.com/office/powerpoint/2010/main" val="232890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933"/>
          <a:stretch/>
        </p:blipFill>
        <p:spPr>
          <a:xfrm>
            <a:off x="54591" y="40943"/>
            <a:ext cx="9034818" cy="4803657"/>
          </a:xfrm>
          <a:prstGeom prst="rect">
            <a:avLst/>
          </a:prstGeom>
        </p:spPr>
      </p:pic>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sp>
        <p:nvSpPr>
          <p:cNvPr id="6" name="ZoneTexte 5"/>
          <p:cNvSpPr txBox="1"/>
          <p:nvPr/>
        </p:nvSpPr>
        <p:spPr bwMode="auto">
          <a:xfrm>
            <a:off x="3898232" y="3924472"/>
            <a:ext cx="7962451"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 le cycliste veut tourner à droite</a:t>
            </a:r>
            <a:endParaRPr lang="fr-FR" b="1"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sym typeface="Wingdings 2" panose="05020102010507070707" pitchFamily="18" charset="2"/>
              </a:rPr>
              <a:t> </a:t>
            </a:r>
            <a:r>
              <a:rPr lang="fr-FR" dirty="0">
                <a:latin typeface="+mn-lt"/>
              </a:rPr>
              <a:t>Il a raison de dépasser le camion par la droite car il est à sa place.</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rPr>
              <a:t>Pour mieux voir à sa gauche, il devrait s’arrêter après le feu.</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a:latin typeface="+mn-lt"/>
              </a:rPr>
              <a:t>Il ne peut pas être vu par le conducteur du camion.</a:t>
            </a:r>
          </a:p>
          <a:p>
            <a:pPr marL="285750" indent="-285750"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Il aurait dû s’arrêter derrière le camion</a:t>
            </a:r>
            <a:endParaRPr lang="fr-FR" dirty="0">
              <a:latin typeface="+mn-lt"/>
            </a:endParaRPr>
          </a:p>
        </p:txBody>
      </p:sp>
      <p:sp>
        <p:nvSpPr>
          <p:cNvPr id="7" name="Rectangle à coins arrondis 6"/>
          <p:cNvSpPr/>
          <p:nvPr/>
        </p:nvSpPr>
        <p:spPr>
          <a:xfrm>
            <a:off x="3898232" y="3916907"/>
            <a:ext cx="8238373" cy="220550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3"/>
          <p:cNvGrpSpPr>
            <a:grpSpLocks/>
          </p:cNvGrpSpPr>
          <p:nvPr/>
        </p:nvGrpSpPr>
        <p:grpSpPr bwMode="auto">
          <a:xfrm>
            <a:off x="10839619" y="3946650"/>
            <a:ext cx="1296987" cy="1943100"/>
            <a:chOff x="6660232" y="4653136"/>
            <a:chExt cx="1296144" cy="1944216"/>
          </a:xfrm>
        </p:grpSpPr>
        <p:grpSp>
          <p:nvGrpSpPr>
            <p:cNvPr id="9" name="Groupe 7"/>
            <p:cNvGrpSpPr>
              <a:grpSpLocks/>
            </p:cNvGrpSpPr>
            <p:nvPr/>
          </p:nvGrpSpPr>
          <p:grpSpPr bwMode="auto">
            <a:xfrm>
              <a:off x="6804248" y="5013176"/>
              <a:ext cx="288032" cy="1584176"/>
              <a:chOff x="6804248" y="5013176"/>
              <a:chExt cx="288032" cy="1584176"/>
            </a:xfrm>
          </p:grpSpPr>
          <p:sp>
            <p:nvSpPr>
              <p:cNvPr id="17"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0" name="Groupe 8"/>
            <p:cNvGrpSpPr>
              <a:grpSpLocks/>
            </p:cNvGrpSpPr>
            <p:nvPr/>
          </p:nvGrpSpPr>
          <p:grpSpPr bwMode="auto">
            <a:xfrm>
              <a:off x="7452320" y="5013176"/>
              <a:ext cx="288032" cy="1584176"/>
              <a:chOff x="6804248" y="5013176"/>
              <a:chExt cx="288032" cy="1584176"/>
            </a:xfrm>
          </p:grpSpPr>
          <p:sp>
            <p:nvSpPr>
              <p:cNvPr id="13" name="Rectangle 12"/>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2"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nvGrpSpPr>
          <p:cNvPr id="21" name="Groupe 19"/>
          <p:cNvGrpSpPr>
            <a:grpSpLocks/>
          </p:cNvGrpSpPr>
          <p:nvPr/>
        </p:nvGrpSpPr>
        <p:grpSpPr bwMode="auto">
          <a:xfrm>
            <a:off x="11632692" y="4314742"/>
            <a:ext cx="287338"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e 19"/>
          <p:cNvGrpSpPr>
            <a:grpSpLocks/>
          </p:cNvGrpSpPr>
          <p:nvPr/>
        </p:nvGrpSpPr>
        <p:grpSpPr bwMode="auto">
          <a:xfrm>
            <a:off x="11646231" y="4730735"/>
            <a:ext cx="287338" cy="288925"/>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e 19"/>
          <p:cNvGrpSpPr>
            <a:grpSpLocks/>
          </p:cNvGrpSpPr>
          <p:nvPr/>
        </p:nvGrpSpPr>
        <p:grpSpPr bwMode="auto">
          <a:xfrm>
            <a:off x="11007053" y="5181015"/>
            <a:ext cx="287338" cy="288925"/>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e 19"/>
          <p:cNvGrpSpPr>
            <a:grpSpLocks/>
          </p:cNvGrpSpPr>
          <p:nvPr/>
        </p:nvGrpSpPr>
        <p:grpSpPr bwMode="auto">
          <a:xfrm>
            <a:off x="11007050" y="5614149"/>
            <a:ext cx="287338" cy="288925"/>
            <a:chOff x="8172400" y="1196752"/>
            <a:chExt cx="288032" cy="288032"/>
          </a:xfrm>
        </p:grpSpPr>
        <p:cxnSp>
          <p:nvCxnSpPr>
            <p:cNvPr id="31" name="Connecteur droit 30"/>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14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e 20"/>
          <p:cNvGrpSpPr>
            <a:grpSpLocks/>
          </p:cNvGrpSpPr>
          <p:nvPr/>
        </p:nvGrpSpPr>
        <p:grpSpPr bwMode="auto">
          <a:xfrm>
            <a:off x="1524000" y="-26988"/>
            <a:ext cx="9144000" cy="6884988"/>
            <a:chOff x="0" y="-27384"/>
            <a:chExt cx="9144000" cy="6885384"/>
          </a:xfrm>
        </p:grpSpPr>
        <p:pic>
          <p:nvPicPr>
            <p:cNvPr id="8196" name="Image 2" descr="Image3.bmp"/>
            <p:cNvPicPr>
              <a:picLocks noChangeAspect="1"/>
            </p:cNvPicPr>
            <p:nvPr/>
          </p:nvPicPr>
          <p:blipFill>
            <a:blip r:embed="rId3">
              <a:extLst>
                <a:ext uri="{28A0092B-C50C-407E-A947-70E740481C1C}">
                  <a14:useLocalDpi xmlns:a14="http://schemas.microsoft.com/office/drawing/2010/main" val="0"/>
                </a:ext>
              </a:extLst>
            </a:blip>
            <a:srcRect l="4326" b="13882"/>
            <a:stretch>
              <a:fillRect/>
            </a:stretch>
          </p:blipFill>
          <p:spPr bwMode="auto">
            <a:xfrm>
              <a:off x="0" y="-27384"/>
              <a:ext cx="914400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23850" y="3573274"/>
              <a:ext cx="7920038" cy="3276788"/>
            </a:xfrm>
            <a:prstGeom prst="rect">
              <a:avLst/>
            </a:prstGeom>
            <a:noFill/>
          </p:spPr>
          <p:txBody>
            <a:bodyPr>
              <a:spAutoFit/>
            </a:bodyPr>
            <a:lstStyle/>
            <a:p>
              <a:pPr>
                <a:defRPr/>
              </a:pPr>
              <a:r>
                <a:rPr lang="fr-FR" b="1" dirty="0"/>
                <a:t>Dans cette situation, quel est le principal danger pour le cycliste?</a:t>
              </a:r>
            </a:p>
            <a:p>
              <a:pPr marL="804863">
                <a:lnSpc>
                  <a:spcPct val="150000"/>
                </a:lnSpc>
                <a:buFont typeface="Arial" pitchFamily="34" charset="0"/>
                <a:buChar char="•"/>
                <a:defRPr/>
              </a:pPr>
              <a:r>
                <a:rPr lang="fr-FR" dirty="0"/>
                <a:t> Aucun car il roule bien à droite.</a:t>
              </a:r>
            </a:p>
            <a:p>
              <a:pPr marL="804863">
                <a:lnSpc>
                  <a:spcPct val="150000"/>
                </a:lnSpc>
                <a:buFont typeface="Arial" pitchFamily="34" charset="0"/>
                <a:buChar char="•"/>
                <a:defRPr/>
              </a:pPr>
              <a:r>
                <a:rPr lang="fr-FR" dirty="0"/>
                <a:t> Recevoir sur la tête des pierres qui pourraient tomber du camion.</a:t>
              </a:r>
            </a:p>
            <a:p>
              <a:pPr marL="804863">
                <a:lnSpc>
                  <a:spcPct val="150000"/>
                </a:lnSpc>
                <a:buFont typeface="Arial" pitchFamily="34" charset="0"/>
                <a:buChar char="•"/>
                <a:defRPr/>
              </a:pPr>
              <a:r>
                <a:rPr lang="fr-FR" dirty="0"/>
                <a:t> Ne pas être vu par le conducteur du camion.</a:t>
              </a:r>
            </a:p>
            <a:p>
              <a:pPr marL="355600">
                <a:buFont typeface="Arial" pitchFamily="34" charset="0"/>
                <a:buChar char="•"/>
                <a:defRPr/>
              </a:pPr>
              <a:endParaRPr lang="fr-FR" sz="900" dirty="0"/>
            </a:p>
            <a:p>
              <a:pPr>
                <a:defRPr/>
              </a:pPr>
              <a:r>
                <a:rPr lang="fr-FR" b="1" dirty="0"/>
                <a:t>Que devrait-il faire ?</a:t>
              </a:r>
            </a:p>
            <a:p>
              <a:pPr marL="804863">
                <a:lnSpc>
                  <a:spcPct val="150000"/>
                </a:lnSpc>
                <a:buFont typeface="Arial" pitchFamily="34" charset="0"/>
                <a:buChar char="•"/>
                <a:defRPr/>
              </a:pPr>
              <a:r>
                <a:rPr lang="fr-FR" dirty="0"/>
                <a:t> Rester à droite derrière le camion.</a:t>
              </a:r>
            </a:p>
            <a:p>
              <a:pPr marL="804863">
                <a:lnSpc>
                  <a:spcPct val="150000"/>
                </a:lnSpc>
                <a:buFont typeface="Arial" pitchFamily="34" charset="0"/>
                <a:buChar char="•"/>
                <a:defRPr/>
              </a:pPr>
              <a:r>
                <a:rPr lang="fr-FR" dirty="0"/>
                <a:t> Se dépêcher de dépasser le camion.</a:t>
              </a:r>
            </a:p>
            <a:p>
              <a:pPr marL="804863">
                <a:lnSpc>
                  <a:spcPct val="150000"/>
                </a:lnSpc>
                <a:buFont typeface="Arial" pitchFamily="34" charset="0"/>
                <a:buChar char="•"/>
                <a:defRPr/>
              </a:pPr>
              <a:r>
                <a:rPr lang="fr-FR" dirty="0"/>
                <a:t> Dépasser le camion par la gauche et passer devant.</a:t>
              </a:r>
            </a:p>
          </p:txBody>
        </p:sp>
        <p:sp>
          <p:nvSpPr>
            <p:cNvPr id="14" name="Rectangle 3"/>
            <p:cNvSpPr/>
            <p:nvPr/>
          </p:nvSpPr>
          <p:spPr>
            <a:xfrm>
              <a:off x="900113" y="3933657"/>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00113" y="4365482"/>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900113" y="4797306"/>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900113" y="5589515"/>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900113" y="6021340"/>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900113" y="6453165"/>
              <a:ext cx="287337"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0" y="3644715"/>
              <a:ext cx="9144000" cy="3213285"/>
            </a:xfrm>
            <a:prstGeom prst="roundRect">
              <a:avLst>
                <a:gd name="adj" fmla="val 519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2" name="Espace réservé du pied de page 11"/>
          <p:cNvSpPr>
            <a:spLocks noGrp="1"/>
          </p:cNvSpPr>
          <p:nvPr>
            <p:ph type="ftr" sz="quarter" idx="11"/>
          </p:nvPr>
        </p:nvSpPr>
        <p:spPr>
          <a:xfrm>
            <a:off x="9336088" y="6165850"/>
            <a:ext cx="1331912" cy="692150"/>
          </a:xfrm>
        </p:spPr>
        <p:txBody>
          <a:bodyPr/>
          <a:lstStyle/>
          <a:p>
            <a:pPr>
              <a:defRPr/>
            </a:pPr>
            <a:r>
              <a:rPr lang="fr-FR" dirty="0"/>
              <a:t>Christian CHARLES CPC EPS</a:t>
            </a:r>
          </a:p>
        </p:txBody>
      </p:sp>
    </p:spTree>
    <p:extLst>
      <p:ext uri="{BB962C8B-B14F-4D97-AF65-F5344CB8AC3E}">
        <p14:creationId xmlns:p14="http://schemas.microsoft.com/office/powerpoint/2010/main" val="401578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23009" y="2404954"/>
            <a:ext cx="4181475" cy="4029075"/>
          </a:xfrm>
          <a:prstGeom prst="rect">
            <a:avLst/>
          </a:prstGeom>
        </p:spPr>
      </p:pic>
      <p:pic>
        <p:nvPicPr>
          <p:cNvPr id="7" name="Image 6"/>
          <p:cNvPicPr>
            <a:picLocks noChangeAspect="1"/>
          </p:cNvPicPr>
          <p:nvPr/>
        </p:nvPicPr>
        <p:blipFill>
          <a:blip r:embed="rId3"/>
          <a:stretch>
            <a:fillRect/>
          </a:stretch>
        </p:blipFill>
        <p:spPr>
          <a:xfrm>
            <a:off x="4043413" y="3835075"/>
            <a:ext cx="347880" cy="235054"/>
          </a:xfrm>
          <a:prstGeom prst="rect">
            <a:avLst/>
          </a:prstGeom>
        </p:spPr>
      </p:pic>
      <p:pic>
        <p:nvPicPr>
          <p:cNvPr id="8" name="Image 7"/>
          <p:cNvPicPr>
            <a:picLocks noChangeAspect="1"/>
          </p:cNvPicPr>
          <p:nvPr/>
        </p:nvPicPr>
        <p:blipFill>
          <a:blip r:embed="rId4"/>
          <a:stretch>
            <a:fillRect/>
          </a:stretch>
        </p:blipFill>
        <p:spPr>
          <a:xfrm>
            <a:off x="6561242" y="2530091"/>
            <a:ext cx="3904782" cy="4056337"/>
          </a:xfrm>
          <a:prstGeom prst="rect">
            <a:avLst/>
          </a:prstGeom>
        </p:spPr>
      </p:pic>
      <p:sp>
        <p:nvSpPr>
          <p:cNvPr id="10" name="Rectangle 9"/>
          <p:cNvSpPr/>
          <p:nvPr/>
        </p:nvSpPr>
        <p:spPr>
          <a:xfrm>
            <a:off x="207821" y="1271120"/>
            <a:ext cx="11790947" cy="400110"/>
          </a:xfrm>
          <a:prstGeom prst="rect">
            <a:avLst/>
          </a:prstGeom>
        </p:spPr>
        <p:txBody>
          <a:bodyPr wrap="square">
            <a:spAutoFit/>
          </a:bodyPr>
          <a:lstStyle/>
          <a:p>
            <a:pPr algn="ctr"/>
            <a:r>
              <a:rPr lang="fr-FR" sz="2000" b="1" dirty="0"/>
              <a:t>A vélo, il faut toujours utiliser les deux freins, avant et arrière en même temps, pour s’arrêter en sécurité.</a:t>
            </a:r>
          </a:p>
        </p:txBody>
      </p:sp>
      <p:sp>
        <p:nvSpPr>
          <p:cNvPr id="6"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835752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e 20"/>
          <p:cNvGrpSpPr>
            <a:grpSpLocks/>
          </p:cNvGrpSpPr>
          <p:nvPr/>
        </p:nvGrpSpPr>
        <p:grpSpPr bwMode="auto">
          <a:xfrm>
            <a:off x="1524000" y="-26988"/>
            <a:ext cx="9144000" cy="6884988"/>
            <a:chOff x="0" y="-27384"/>
            <a:chExt cx="9144000" cy="6885384"/>
          </a:xfrm>
        </p:grpSpPr>
        <p:pic>
          <p:nvPicPr>
            <p:cNvPr id="18442" name="Image 2" descr="Image3.bmp"/>
            <p:cNvPicPr>
              <a:picLocks noChangeAspect="1"/>
            </p:cNvPicPr>
            <p:nvPr/>
          </p:nvPicPr>
          <p:blipFill>
            <a:blip r:embed="rId3">
              <a:extLst>
                <a:ext uri="{28A0092B-C50C-407E-A947-70E740481C1C}">
                  <a14:useLocalDpi xmlns:a14="http://schemas.microsoft.com/office/drawing/2010/main" val="0"/>
                </a:ext>
              </a:extLst>
            </a:blip>
            <a:srcRect l="4326" b="13882"/>
            <a:stretch>
              <a:fillRect/>
            </a:stretch>
          </p:blipFill>
          <p:spPr bwMode="auto">
            <a:xfrm>
              <a:off x="0" y="-27384"/>
              <a:ext cx="914400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23850" y="3573274"/>
              <a:ext cx="7920038" cy="3276788"/>
            </a:xfrm>
            <a:prstGeom prst="rect">
              <a:avLst/>
            </a:prstGeom>
            <a:noFill/>
          </p:spPr>
          <p:txBody>
            <a:bodyPr>
              <a:spAutoFit/>
            </a:bodyPr>
            <a:lstStyle/>
            <a:p>
              <a:pPr>
                <a:defRPr/>
              </a:pPr>
              <a:r>
                <a:rPr lang="fr-FR" b="1" dirty="0"/>
                <a:t>Dans cette situation, quel est le principal danger pour le cycliste?</a:t>
              </a:r>
            </a:p>
            <a:p>
              <a:pPr marL="804863">
                <a:lnSpc>
                  <a:spcPct val="150000"/>
                </a:lnSpc>
                <a:buFont typeface="Arial" pitchFamily="34" charset="0"/>
                <a:buChar char="•"/>
                <a:defRPr/>
              </a:pPr>
              <a:r>
                <a:rPr lang="fr-FR" dirty="0"/>
                <a:t> Aucun car il roule bien à droite.</a:t>
              </a:r>
            </a:p>
            <a:p>
              <a:pPr marL="804863">
                <a:lnSpc>
                  <a:spcPct val="150000"/>
                </a:lnSpc>
                <a:buFont typeface="Arial" pitchFamily="34" charset="0"/>
                <a:buChar char="•"/>
                <a:defRPr/>
              </a:pPr>
              <a:r>
                <a:rPr lang="fr-FR" dirty="0"/>
                <a:t> Recevoir sur la têt des pierres qui pourraient tomber du camion.</a:t>
              </a:r>
            </a:p>
            <a:p>
              <a:pPr marL="804863">
                <a:lnSpc>
                  <a:spcPct val="150000"/>
                </a:lnSpc>
                <a:buFont typeface="Arial" pitchFamily="34" charset="0"/>
                <a:buChar char="•"/>
                <a:defRPr/>
              </a:pPr>
              <a:r>
                <a:rPr lang="fr-FR" dirty="0"/>
                <a:t> Ne pas être vu par le conducteur du camion.</a:t>
              </a:r>
            </a:p>
            <a:p>
              <a:pPr marL="355600">
                <a:buFont typeface="Arial" pitchFamily="34" charset="0"/>
                <a:buChar char="•"/>
                <a:defRPr/>
              </a:pPr>
              <a:endParaRPr lang="fr-FR" sz="900" dirty="0"/>
            </a:p>
            <a:p>
              <a:pPr>
                <a:defRPr/>
              </a:pPr>
              <a:r>
                <a:rPr lang="fr-FR" b="1" dirty="0"/>
                <a:t>Que devrait-il faire ?</a:t>
              </a:r>
            </a:p>
            <a:p>
              <a:pPr marL="804863">
                <a:lnSpc>
                  <a:spcPct val="150000"/>
                </a:lnSpc>
                <a:buFont typeface="Arial" pitchFamily="34" charset="0"/>
                <a:buChar char="•"/>
                <a:defRPr/>
              </a:pPr>
              <a:r>
                <a:rPr lang="fr-FR" dirty="0"/>
                <a:t> Rester à droite derrière le camion.</a:t>
              </a:r>
            </a:p>
            <a:p>
              <a:pPr marL="804863">
                <a:lnSpc>
                  <a:spcPct val="150000"/>
                </a:lnSpc>
                <a:buFont typeface="Arial" pitchFamily="34" charset="0"/>
                <a:buChar char="•"/>
                <a:defRPr/>
              </a:pPr>
              <a:r>
                <a:rPr lang="fr-FR" dirty="0"/>
                <a:t> Se dépêcher de dépasser le camion.</a:t>
              </a:r>
            </a:p>
            <a:p>
              <a:pPr marL="804863">
                <a:lnSpc>
                  <a:spcPct val="150000"/>
                </a:lnSpc>
                <a:buFont typeface="Arial" pitchFamily="34" charset="0"/>
                <a:buChar char="•"/>
                <a:defRPr/>
              </a:pPr>
              <a:r>
                <a:rPr lang="fr-FR" dirty="0"/>
                <a:t> Dépasser le camion par la gauche et passer devant.</a:t>
              </a:r>
            </a:p>
          </p:txBody>
        </p:sp>
        <p:sp>
          <p:nvSpPr>
            <p:cNvPr id="14" name="Rectangle 3"/>
            <p:cNvSpPr/>
            <p:nvPr/>
          </p:nvSpPr>
          <p:spPr>
            <a:xfrm>
              <a:off x="900113" y="3933657"/>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00113" y="4365482"/>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900113" y="4797306"/>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900113" y="5589515"/>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900113" y="6021340"/>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900113" y="6453165"/>
              <a:ext cx="287337"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0" y="3644715"/>
              <a:ext cx="9144000" cy="3213285"/>
            </a:xfrm>
            <a:prstGeom prst="roundRect">
              <a:avLst>
                <a:gd name="adj" fmla="val 519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11"/>
          <p:cNvGrpSpPr>
            <a:grpSpLocks/>
          </p:cNvGrpSpPr>
          <p:nvPr/>
        </p:nvGrpSpPr>
        <p:grpSpPr bwMode="auto">
          <a:xfrm>
            <a:off x="2424114" y="4797425"/>
            <a:ext cx="287337" cy="287338"/>
            <a:chOff x="8172400" y="1196752"/>
            <a:chExt cx="288032" cy="288032"/>
          </a:xfrm>
        </p:grpSpPr>
        <p:cxnSp>
          <p:nvCxnSpPr>
            <p:cNvPr id="13" name="Connecteur droit 1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21"/>
          <p:cNvGrpSpPr>
            <a:grpSpLocks/>
          </p:cNvGrpSpPr>
          <p:nvPr/>
        </p:nvGrpSpPr>
        <p:grpSpPr bwMode="auto">
          <a:xfrm>
            <a:off x="2424114" y="5589589"/>
            <a:ext cx="287337" cy="287337"/>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Espace réservé du pied de page 18"/>
          <p:cNvSpPr>
            <a:spLocks noGrp="1"/>
          </p:cNvSpPr>
          <p:nvPr>
            <p:ph type="ftr" sz="quarter" idx="11"/>
          </p:nvPr>
        </p:nvSpPr>
        <p:spPr>
          <a:xfrm>
            <a:off x="9336088" y="6237289"/>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419522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bwMode="auto">
          <a:xfrm>
            <a:off x="1923715" y="4725988"/>
            <a:ext cx="6516688" cy="2030412"/>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177800" fontAlgn="auto">
              <a:lnSpc>
                <a:spcPct val="150000"/>
              </a:lnSpc>
              <a:spcBef>
                <a:spcPts val="0"/>
              </a:spcBef>
              <a:spcAft>
                <a:spcPts val="0"/>
              </a:spcAft>
              <a:buFont typeface="Arial" pitchFamily="34" charset="0"/>
              <a:buChar char="•"/>
              <a:defRPr/>
            </a:pPr>
            <a:r>
              <a:rPr lang="fr-FR" dirty="0">
                <a:latin typeface="+mn-lt"/>
              </a:rPr>
              <a:t> Risque de heurter la voiture si elle ne respecte pas le panneau.</a:t>
            </a:r>
          </a:p>
          <a:p>
            <a:pPr marL="177800" fontAlgn="auto">
              <a:lnSpc>
                <a:spcPct val="150000"/>
              </a:lnSpc>
              <a:spcBef>
                <a:spcPts val="0"/>
              </a:spcBef>
              <a:spcAft>
                <a:spcPts val="0"/>
              </a:spcAft>
              <a:buFont typeface="Arial" pitchFamily="34" charset="0"/>
              <a:buChar char="•"/>
              <a:defRPr/>
            </a:pPr>
            <a:r>
              <a:rPr lang="fr-FR" dirty="0">
                <a:latin typeface="+mn-lt"/>
              </a:rPr>
              <a:t> Ne risque rien car il est prioritaire.</a:t>
            </a:r>
          </a:p>
          <a:p>
            <a:pPr marL="177800" fontAlgn="auto">
              <a:lnSpc>
                <a:spcPct val="150000"/>
              </a:lnSpc>
              <a:spcBef>
                <a:spcPts val="0"/>
              </a:spcBef>
              <a:spcAft>
                <a:spcPts val="0"/>
              </a:spcAft>
              <a:buFont typeface="Arial" pitchFamily="34" charset="0"/>
              <a:buChar char="•"/>
              <a:defRPr/>
            </a:pPr>
            <a:r>
              <a:rPr lang="fr-FR" dirty="0">
                <a:latin typeface="+mn-lt"/>
              </a:rPr>
              <a:t> Doit s’arrêter pour laisser passer la voiture.</a:t>
            </a:r>
          </a:p>
          <a:p>
            <a:pPr marL="177800" fontAlgn="auto">
              <a:lnSpc>
                <a:spcPct val="150000"/>
              </a:lnSpc>
              <a:spcBef>
                <a:spcPts val="0"/>
              </a:spcBef>
              <a:spcAft>
                <a:spcPts val="0"/>
              </a:spcAft>
              <a:buFont typeface="Arial" pitchFamily="34" charset="0"/>
              <a:buChar char="•"/>
              <a:defRPr/>
            </a:pPr>
            <a:r>
              <a:rPr lang="fr-FR" dirty="0">
                <a:latin typeface="+mn-lt"/>
              </a:rPr>
              <a:t> Doit se tenir prêt à freiner des deux freins.</a:t>
            </a:r>
          </a:p>
        </p:txBody>
      </p:sp>
      <p:grpSp>
        <p:nvGrpSpPr>
          <p:cNvPr id="3" name="Groupe 3"/>
          <p:cNvGrpSpPr>
            <a:grpSpLocks/>
          </p:cNvGrpSpPr>
          <p:nvPr/>
        </p:nvGrpSpPr>
        <p:grpSpPr bwMode="auto">
          <a:xfrm>
            <a:off x="8151478" y="4725988"/>
            <a:ext cx="1296987" cy="1943100"/>
            <a:chOff x="6660232" y="4653136"/>
            <a:chExt cx="1296144" cy="1944216"/>
          </a:xfrm>
        </p:grpSpPr>
        <p:grpSp>
          <p:nvGrpSpPr>
            <p:cNvPr id="4" name="Groupe 7"/>
            <p:cNvGrpSpPr>
              <a:grpSpLocks/>
            </p:cNvGrpSpPr>
            <p:nvPr/>
          </p:nvGrpSpPr>
          <p:grpSpPr bwMode="auto">
            <a:xfrm>
              <a:off x="6804248" y="5013176"/>
              <a:ext cx="288032" cy="1584176"/>
              <a:chOff x="6804248" y="5013176"/>
              <a:chExt cx="288032" cy="1584176"/>
            </a:xfrm>
          </p:grpSpPr>
          <p:sp>
            <p:nvSpPr>
              <p:cNvPr id="12"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5" name="Groupe 8"/>
            <p:cNvGrpSpPr>
              <a:grpSpLocks/>
            </p:cNvGrpSpPr>
            <p:nvPr/>
          </p:nvGrpSpPr>
          <p:grpSpPr bwMode="auto">
            <a:xfrm>
              <a:off x="7452320" y="5013176"/>
              <a:ext cx="288032" cy="1584176"/>
              <a:chOff x="6804248" y="5013176"/>
              <a:chExt cx="288032" cy="1584176"/>
            </a:xfrm>
          </p:grpSpPr>
          <p:sp>
            <p:nvSpPr>
              <p:cNvPr id="8" name="Rectangle 7"/>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7"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pic>
        <p:nvPicPr>
          <p:cNvPr id="16" name="Image 1" descr="Image4.bmp"/>
          <p:cNvPicPr>
            <a:picLocks noChangeAspect="1"/>
          </p:cNvPicPr>
          <p:nvPr/>
        </p:nvPicPr>
        <p:blipFill>
          <a:blip r:embed="rId2">
            <a:extLst>
              <a:ext uri="{28A0092B-C50C-407E-A947-70E740481C1C}">
                <a14:useLocalDpi xmlns:a14="http://schemas.microsoft.com/office/drawing/2010/main" val="0"/>
              </a:ext>
            </a:extLst>
          </a:blip>
          <a:srcRect b="5035"/>
          <a:stretch>
            <a:fillRect/>
          </a:stretch>
        </p:blipFill>
        <p:spPr bwMode="auto">
          <a:xfrm>
            <a:off x="1491915" y="-26988"/>
            <a:ext cx="914400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à coins arrondis 16"/>
          <p:cNvSpPr/>
          <p:nvPr/>
        </p:nvSpPr>
        <p:spPr bwMode="auto">
          <a:xfrm>
            <a:off x="1491915" y="4725988"/>
            <a:ext cx="9144000" cy="2132012"/>
          </a:xfrm>
          <a:prstGeom prst="roundRect">
            <a:avLst>
              <a:gd name="adj" fmla="val 89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7225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bwMode="auto">
          <a:xfrm>
            <a:off x="1955794" y="4725988"/>
            <a:ext cx="6516688" cy="2030412"/>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177800" fontAlgn="auto">
              <a:lnSpc>
                <a:spcPct val="150000"/>
              </a:lnSpc>
              <a:spcBef>
                <a:spcPts val="0"/>
              </a:spcBef>
              <a:spcAft>
                <a:spcPts val="0"/>
              </a:spcAft>
              <a:buFont typeface="Arial" pitchFamily="34" charset="0"/>
              <a:buChar char="•"/>
              <a:defRPr/>
            </a:pPr>
            <a:r>
              <a:rPr lang="fr-FR" dirty="0">
                <a:latin typeface="+mn-lt"/>
              </a:rPr>
              <a:t> Risque de heurter la voiture si elle ne respecte pas le panneau.</a:t>
            </a:r>
          </a:p>
          <a:p>
            <a:pPr marL="177800" fontAlgn="auto">
              <a:lnSpc>
                <a:spcPct val="150000"/>
              </a:lnSpc>
              <a:spcBef>
                <a:spcPts val="0"/>
              </a:spcBef>
              <a:spcAft>
                <a:spcPts val="0"/>
              </a:spcAft>
              <a:buFont typeface="Arial" pitchFamily="34" charset="0"/>
              <a:buChar char="•"/>
              <a:defRPr/>
            </a:pPr>
            <a:r>
              <a:rPr lang="fr-FR" dirty="0">
                <a:latin typeface="+mn-lt"/>
              </a:rPr>
              <a:t> Ne risque rien car il est prioritaire.</a:t>
            </a:r>
          </a:p>
          <a:p>
            <a:pPr marL="177800" fontAlgn="auto">
              <a:lnSpc>
                <a:spcPct val="150000"/>
              </a:lnSpc>
              <a:spcBef>
                <a:spcPts val="0"/>
              </a:spcBef>
              <a:spcAft>
                <a:spcPts val="0"/>
              </a:spcAft>
              <a:buFont typeface="Arial" pitchFamily="34" charset="0"/>
              <a:buChar char="•"/>
              <a:defRPr/>
            </a:pPr>
            <a:r>
              <a:rPr lang="fr-FR" dirty="0">
                <a:latin typeface="+mn-lt"/>
              </a:rPr>
              <a:t> Doit s’arrêter pour laisser passer la voiture.</a:t>
            </a:r>
          </a:p>
          <a:p>
            <a:pPr marL="177800" fontAlgn="auto">
              <a:lnSpc>
                <a:spcPct val="150000"/>
              </a:lnSpc>
              <a:spcBef>
                <a:spcPts val="0"/>
              </a:spcBef>
              <a:spcAft>
                <a:spcPts val="0"/>
              </a:spcAft>
              <a:buFont typeface="Arial" pitchFamily="34" charset="0"/>
              <a:buChar char="•"/>
              <a:defRPr/>
            </a:pPr>
            <a:r>
              <a:rPr lang="fr-FR" dirty="0">
                <a:latin typeface="+mn-lt"/>
              </a:rPr>
              <a:t> Doit se tenir prêt à freiner des deux freins.</a:t>
            </a:r>
          </a:p>
        </p:txBody>
      </p:sp>
      <p:grpSp>
        <p:nvGrpSpPr>
          <p:cNvPr id="3" name="Groupe 3"/>
          <p:cNvGrpSpPr>
            <a:grpSpLocks/>
          </p:cNvGrpSpPr>
          <p:nvPr/>
        </p:nvGrpSpPr>
        <p:grpSpPr bwMode="auto">
          <a:xfrm>
            <a:off x="8183557" y="4725988"/>
            <a:ext cx="1296987" cy="1943100"/>
            <a:chOff x="6660232" y="4653136"/>
            <a:chExt cx="1296144" cy="1944216"/>
          </a:xfrm>
        </p:grpSpPr>
        <p:grpSp>
          <p:nvGrpSpPr>
            <p:cNvPr id="4" name="Groupe 7"/>
            <p:cNvGrpSpPr>
              <a:grpSpLocks/>
            </p:cNvGrpSpPr>
            <p:nvPr/>
          </p:nvGrpSpPr>
          <p:grpSpPr bwMode="auto">
            <a:xfrm>
              <a:off x="6804248" y="5013176"/>
              <a:ext cx="288032" cy="1584176"/>
              <a:chOff x="6804248" y="5013176"/>
              <a:chExt cx="288032" cy="1584176"/>
            </a:xfrm>
          </p:grpSpPr>
          <p:sp>
            <p:nvSpPr>
              <p:cNvPr id="12"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5" name="Groupe 8"/>
            <p:cNvGrpSpPr>
              <a:grpSpLocks/>
            </p:cNvGrpSpPr>
            <p:nvPr/>
          </p:nvGrpSpPr>
          <p:grpSpPr bwMode="auto">
            <a:xfrm>
              <a:off x="7452320" y="5013176"/>
              <a:ext cx="288032" cy="1584176"/>
              <a:chOff x="6804248" y="5013176"/>
              <a:chExt cx="288032" cy="1584176"/>
            </a:xfrm>
          </p:grpSpPr>
          <p:sp>
            <p:nvSpPr>
              <p:cNvPr id="8" name="Rectangle 7"/>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7"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pic>
        <p:nvPicPr>
          <p:cNvPr id="16" name="Image 1" descr="Image4.bmp"/>
          <p:cNvPicPr>
            <a:picLocks noChangeAspect="1"/>
          </p:cNvPicPr>
          <p:nvPr/>
        </p:nvPicPr>
        <p:blipFill>
          <a:blip r:embed="rId3">
            <a:extLst>
              <a:ext uri="{28A0092B-C50C-407E-A947-70E740481C1C}">
                <a14:useLocalDpi xmlns:a14="http://schemas.microsoft.com/office/drawing/2010/main" val="0"/>
              </a:ext>
            </a:extLst>
          </a:blip>
          <a:srcRect b="5035"/>
          <a:stretch>
            <a:fillRect/>
          </a:stretch>
        </p:blipFill>
        <p:spPr bwMode="auto">
          <a:xfrm>
            <a:off x="1523994" y="-26988"/>
            <a:ext cx="914400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à coins arrondis 16"/>
          <p:cNvSpPr/>
          <p:nvPr/>
        </p:nvSpPr>
        <p:spPr bwMode="auto">
          <a:xfrm>
            <a:off x="1523994" y="4725988"/>
            <a:ext cx="9144000" cy="2132012"/>
          </a:xfrm>
          <a:prstGeom prst="roundRect">
            <a:avLst>
              <a:gd name="adj" fmla="val 89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8" name="Groupe 19"/>
          <p:cNvGrpSpPr>
            <a:grpSpLocks/>
          </p:cNvGrpSpPr>
          <p:nvPr/>
        </p:nvGrpSpPr>
        <p:grpSpPr bwMode="auto">
          <a:xfrm>
            <a:off x="8328019" y="5084763"/>
            <a:ext cx="287338" cy="288925"/>
            <a:chOff x="8172400" y="1196752"/>
            <a:chExt cx="288032" cy="288032"/>
          </a:xfrm>
        </p:grpSpPr>
        <p:cxnSp>
          <p:nvCxnSpPr>
            <p:cNvPr id="19" name="Connecteur droit 1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e 22"/>
          <p:cNvGrpSpPr>
            <a:grpSpLocks/>
          </p:cNvGrpSpPr>
          <p:nvPr/>
        </p:nvGrpSpPr>
        <p:grpSpPr bwMode="auto">
          <a:xfrm>
            <a:off x="8975719" y="5516563"/>
            <a:ext cx="288925"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e 25"/>
          <p:cNvGrpSpPr>
            <a:grpSpLocks/>
          </p:cNvGrpSpPr>
          <p:nvPr/>
        </p:nvGrpSpPr>
        <p:grpSpPr bwMode="auto">
          <a:xfrm>
            <a:off x="8975719" y="5949950"/>
            <a:ext cx="288925" cy="287338"/>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e 28"/>
          <p:cNvGrpSpPr>
            <a:grpSpLocks/>
          </p:cNvGrpSpPr>
          <p:nvPr/>
        </p:nvGrpSpPr>
        <p:grpSpPr bwMode="auto">
          <a:xfrm>
            <a:off x="8328019" y="6381750"/>
            <a:ext cx="287338" cy="287338"/>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Espace réservé du pied de page 18"/>
          <p:cNvSpPr>
            <a:spLocks noGrp="1"/>
          </p:cNvSpPr>
          <p:nvPr>
            <p:ph type="ftr" sz="quarter" idx="11"/>
          </p:nvPr>
        </p:nvSpPr>
        <p:spPr>
          <a:xfrm>
            <a:off x="10860090"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1231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descr="Image8.bmp"/>
          <p:cNvPicPr>
            <a:picLocks noChangeAspect="1"/>
          </p:cNvPicPr>
          <p:nvPr/>
        </p:nvPicPr>
        <p:blipFill>
          <a:blip r:embed="rId3">
            <a:extLst>
              <a:ext uri="{28A0092B-C50C-407E-A947-70E740481C1C}">
                <a14:useLocalDpi xmlns:a14="http://schemas.microsoft.com/office/drawing/2010/main" val="0"/>
              </a:ext>
            </a:extLst>
          </a:blip>
          <a:srcRect t="10786"/>
          <a:stretch>
            <a:fillRect/>
          </a:stretch>
        </p:blipFill>
        <p:spPr bwMode="auto">
          <a:xfrm>
            <a:off x="1524000" y="-26988"/>
            <a:ext cx="9144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52562" y="4724400"/>
            <a:ext cx="8315326" cy="2032000"/>
          </a:xfrm>
          <a:prstGeom prst="rect">
            <a:avLst/>
          </a:prstGeom>
          <a:noFill/>
        </p:spPr>
        <p:txBody>
          <a:bodyPr>
            <a:spAutoFit/>
          </a:bodyPr>
          <a:lstStyle/>
          <a:p>
            <a:pPr>
              <a:defRPr/>
            </a:pPr>
            <a:r>
              <a:rPr lang="fr-FR" b="1" dirty="0"/>
              <a:t>Dans cette situation, que devrait faire la cycliste ?</a:t>
            </a:r>
          </a:p>
          <a:p>
            <a:pPr marL="95250">
              <a:lnSpc>
                <a:spcPct val="150000"/>
              </a:lnSpc>
              <a:buFont typeface="Arial" pitchFamily="34" charset="0"/>
              <a:buChar char="•"/>
              <a:defRPr/>
            </a:pPr>
            <a:r>
              <a:rPr lang="fr-FR" dirty="0"/>
              <a:t> Continuer à rouler à droite où elle se trouve car elle est à sa place.</a:t>
            </a:r>
          </a:p>
          <a:p>
            <a:pPr marL="95250">
              <a:lnSpc>
                <a:spcPct val="150000"/>
              </a:lnSpc>
              <a:buFont typeface="Arial" pitchFamily="34" charset="0"/>
              <a:buChar char="•"/>
              <a:defRPr/>
            </a:pPr>
            <a:r>
              <a:rPr lang="fr-FR" dirty="0"/>
              <a:t> Rouler à droite, dans le caniveau pour faciliter le dépassement de la voiture.</a:t>
            </a:r>
          </a:p>
          <a:p>
            <a:pPr marL="95250">
              <a:lnSpc>
                <a:spcPct val="150000"/>
              </a:lnSpc>
              <a:buFont typeface="Arial" pitchFamily="34" charset="0"/>
              <a:buChar char="•"/>
              <a:defRPr/>
            </a:pPr>
            <a:r>
              <a:rPr lang="fr-FR" dirty="0"/>
              <a:t> Regarder obligatoirement derrière elle pour s’assurer qu’il s’agit bien d’une voiture.</a:t>
            </a:r>
          </a:p>
          <a:p>
            <a:pPr marL="95250">
              <a:lnSpc>
                <a:spcPct val="150000"/>
              </a:lnSpc>
              <a:buFont typeface="Arial" pitchFamily="34" charset="0"/>
              <a:buChar char="•"/>
              <a:defRPr/>
            </a:pPr>
            <a:r>
              <a:rPr lang="fr-FR" dirty="0"/>
              <a:t> S’arrêter à droite pour laisser passer la voiture.</a:t>
            </a:r>
          </a:p>
        </p:txBody>
      </p:sp>
      <p:grpSp>
        <p:nvGrpSpPr>
          <p:cNvPr id="11268" name="Groupe 3"/>
          <p:cNvGrpSpPr>
            <a:grpSpLocks/>
          </p:cNvGrpSpPr>
          <p:nvPr/>
        </p:nvGrpSpPr>
        <p:grpSpPr bwMode="auto">
          <a:xfrm>
            <a:off x="9409113" y="4724400"/>
            <a:ext cx="1295400" cy="1944688"/>
            <a:chOff x="6660232" y="4653136"/>
            <a:chExt cx="1296144" cy="1944216"/>
          </a:xfrm>
        </p:grpSpPr>
        <p:grpSp>
          <p:nvGrpSpPr>
            <p:cNvPr id="11271"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272"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273"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1274"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
        <p:nvSpPr>
          <p:cNvPr id="17" name="Rectangle à coins arrondis 16"/>
          <p:cNvSpPr/>
          <p:nvPr/>
        </p:nvSpPr>
        <p:spPr>
          <a:xfrm>
            <a:off x="1524000" y="4724400"/>
            <a:ext cx="9144000" cy="2133600"/>
          </a:xfrm>
          <a:prstGeom prst="roundRect">
            <a:avLst>
              <a:gd name="adj" fmla="val 77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space réservé du pied de page 17"/>
          <p:cNvSpPr>
            <a:spLocks noGrp="1"/>
          </p:cNvSpPr>
          <p:nvPr>
            <p:ph type="ftr" sz="quarter" idx="11"/>
          </p:nvPr>
        </p:nvSpPr>
        <p:spPr>
          <a:xfrm>
            <a:off x="6369050" y="6519864"/>
            <a:ext cx="2895600" cy="365125"/>
          </a:xfrm>
        </p:spPr>
        <p:txBody>
          <a:bodyPr/>
          <a:lstStyle/>
          <a:p>
            <a:pPr>
              <a:defRPr/>
            </a:pPr>
            <a:r>
              <a:rPr lang="fr-FR" dirty="0"/>
              <a:t>Christian CHARLES CPC EPS</a:t>
            </a:r>
          </a:p>
        </p:txBody>
      </p:sp>
    </p:spTree>
    <p:extLst>
      <p:ext uri="{BB962C8B-B14F-4D97-AF65-F5344CB8AC3E}">
        <p14:creationId xmlns:p14="http://schemas.microsoft.com/office/powerpoint/2010/main" val="560214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 descr="Image8.bmp"/>
          <p:cNvPicPr>
            <a:picLocks noChangeAspect="1"/>
          </p:cNvPicPr>
          <p:nvPr/>
        </p:nvPicPr>
        <p:blipFill>
          <a:blip r:embed="rId3">
            <a:extLst>
              <a:ext uri="{28A0092B-C50C-407E-A947-70E740481C1C}">
                <a14:useLocalDpi xmlns:a14="http://schemas.microsoft.com/office/drawing/2010/main" val="0"/>
              </a:ext>
            </a:extLst>
          </a:blip>
          <a:srcRect t="10786"/>
          <a:stretch>
            <a:fillRect/>
          </a:stretch>
        </p:blipFill>
        <p:spPr bwMode="auto">
          <a:xfrm>
            <a:off x="1524000" y="-26988"/>
            <a:ext cx="9144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52562" y="4724400"/>
            <a:ext cx="8315326" cy="2032000"/>
          </a:xfrm>
          <a:prstGeom prst="rect">
            <a:avLst/>
          </a:prstGeom>
          <a:noFill/>
        </p:spPr>
        <p:txBody>
          <a:bodyPr>
            <a:spAutoFit/>
          </a:bodyPr>
          <a:lstStyle/>
          <a:p>
            <a:pPr>
              <a:defRPr/>
            </a:pPr>
            <a:r>
              <a:rPr lang="fr-FR" b="1" dirty="0"/>
              <a:t>Dans cette situation, que devrait faire la cycliste ?</a:t>
            </a:r>
          </a:p>
          <a:p>
            <a:pPr marL="95250">
              <a:lnSpc>
                <a:spcPct val="150000"/>
              </a:lnSpc>
              <a:buFont typeface="Arial" pitchFamily="34" charset="0"/>
              <a:buChar char="•"/>
              <a:defRPr/>
            </a:pPr>
            <a:r>
              <a:rPr lang="fr-FR" dirty="0"/>
              <a:t> Continuer à rouler à droite où elle se trouve car elle est à sa place.</a:t>
            </a:r>
          </a:p>
          <a:p>
            <a:pPr marL="95250">
              <a:lnSpc>
                <a:spcPct val="150000"/>
              </a:lnSpc>
              <a:buFont typeface="Arial" pitchFamily="34" charset="0"/>
              <a:buChar char="•"/>
              <a:defRPr/>
            </a:pPr>
            <a:r>
              <a:rPr lang="fr-FR" dirty="0"/>
              <a:t> Rouler à droite, dans le caniveau pour faciliter le dépassement de la voiture.</a:t>
            </a:r>
          </a:p>
          <a:p>
            <a:pPr marL="95250">
              <a:lnSpc>
                <a:spcPct val="150000"/>
              </a:lnSpc>
              <a:buFont typeface="Arial" pitchFamily="34" charset="0"/>
              <a:buChar char="•"/>
              <a:defRPr/>
            </a:pPr>
            <a:r>
              <a:rPr lang="fr-FR" dirty="0"/>
              <a:t> Regarder obligatoirement derrière elle pour s’assurer qu’il s’agit bien d’une voiture.</a:t>
            </a:r>
          </a:p>
          <a:p>
            <a:pPr marL="95250">
              <a:lnSpc>
                <a:spcPct val="150000"/>
              </a:lnSpc>
              <a:buFont typeface="Arial" pitchFamily="34" charset="0"/>
              <a:buChar char="•"/>
              <a:defRPr/>
            </a:pPr>
            <a:r>
              <a:rPr lang="fr-FR" dirty="0"/>
              <a:t> S’arrêter à droite pour laisser passer la voiture.</a:t>
            </a:r>
          </a:p>
        </p:txBody>
      </p:sp>
      <p:grpSp>
        <p:nvGrpSpPr>
          <p:cNvPr id="21508" name="Groupe 3"/>
          <p:cNvGrpSpPr>
            <a:grpSpLocks/>
          </p:cNvGrpSpPr>
          <p:nvPr/>
        </p:nvGrpSpPr>
        <p:grpSpPr bwMode="auto">
          <a:xfrm>
            <a:off x="9409113" y="4724400"/>
            <a:ext cx="1295400" cy="1944688"/>
            <a:chOff x="6660232" y="4653136"/>
            <a:chExt cx="1296144" cy="1944216"/>
          </a:xfrm>
        </p:grpSpPr>
        <p:grpSp>
          <p:nvGrpSpPr>
            <p:cNvPr id="21523"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524"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1525"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21526"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
        <p:nvSpPr>
          <p:cNvPr id="17" name="Rectangle à coins arrondis 16"/>
          <p:cNvSpPr/>
          <p:nvPr/>
        </p:nvSpPr>
        <p:spPr>
          <a:xfrm>
            <a:off x="1524000" y="4724400"/>
            <a:ext cx="9144000" cy="2133600"/>
          </a:xfrm>
          <a:prstGeom prst="roundRect">
            <a:avLst>
              <a:gd name="adj" fmla="val 77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6" name="Groupe 17"/>
          <p:cNvGrpSpPr>
            <a:grpSpLocks/>
          </p:cNvGrpSpPr>
          <p:nvPr/>
        </p:nvGrpSpPr>
        <p:grpSpPr bwMode="auto">
          <a:xfrm>
            <a:off x="9551989" y="5084764"/>
            <a:ext cx="288925" cy="288925"/>
            <a:chOff x="8172400" y="1196752"/>
            <a:chExt cx="288032" cy="288032"/>
          </a:xfrm>
        </p:grpSpPr>
        <p:cxnSp>
          <p:nvCxnSpPr>
            <p:cNvPr id="19" name="Connecteur droit 1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e 20"/>
          <p:cNvGrpSpPr>
            <a:grpSpLocks/>
          </p:cNvGrpSpPr>
          <p:nvPr/>
        </p:nvGrpSpPr>
        <p:grpSpPr bwMode="auto">
          <a:xfrm>
            <a:off x="10199689" y="5516564"/>
            <a:ext cx="288925"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23"/>
          <p:cNvGrpSpPr>
            <a:grpSpLocks/>
          </p:cNvGrpSpPr>
          <p:nvPr/>
        </p:nvGrpSpPr>
        <p:grpSpPr bwMode="auto">
          <a:xfrm>
            <a:off x="10199689" y="5949950"/>
            <a:ext cx="288925" cy="287338"/>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e 26"/>
          <p:cNvGrpSpPr>
            <a:grpSpLocks/>
          </p:cNvGrpSpPr>
          <p:nvPr/>
        </p:nvGrpSpPr>
        <p:grpSpPr bwMode="auto">
          <a:xfrm>
            <a:off x="10199689" y="6381750"/>
            <a:ext cx="288925" cy="287338"/>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Espace réservé du pied de page 29"/>
          <p:cNvSpPr>
            <a:spLocks noGrp="1"/>
          </p:cNvSpPr>
          <p:nvPr>
            <p:ph type="ftr" sz="quarter" idx="11"/>
          </p:nvPr>
        </p:nvSpPr>
        <p:spPr>
          <a:xfrm>
            <a:off x="6456363" y="6492876"/>
            <a:ext cx="2895600" cy="365125"/>
          </a:xfrm>
        </p:spPr>
        <p:txBody>
          <a:bodyPr/>
          <a:lstStyle/>
          <a:p>
            <a:pPr>
              <a:defRPr/>
            </a:pPr>
            <a:r>
              <a:rPr lang="fr-FR"/>
              <a:t>Christian CHARLES CPC EPS</a:t>
            </a:r>
          </a:p>
        </p:txBody>
      </p:sp>
    </p:spTree>
    <p:extLst>
      <p:ext uri="{BB962C8B-B14F-4D97-AF65-F5344CB8AC3E}">
        <p14:creationId xmlns:p14="http://schemas.microsoft.com/office/powerpoint/2010/main" val="348612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3819" t="3255" r="2619"/>
          <a:stretch/>
        </p:blipFill>
        <p:spPr>
          <a:xfrm>
            <a:off x="3362670" y="1251485"/>
            <a:ext cx="8253663" cy="4283242"/>
          </a:xfrm>
          <a:prstGeom prst="rect">
            <a:avLst/>
          </a:prstGeom>
        </p:spPr>
      </p:pic>
      <p:sp>
        <p:nvSpPr>
          <p:cNvPr id="3" name="ZoneTexte 2"/>
          <p:cNvSpPr txBox="1"/>
          <p:nvPr/>
        </p:nvSpPr>
        <p:spPr bwMode="auto">
          <a:xfrm>
            <a:off x="123517" y="218746"/>
            <a:ext cx="5104357" cy="1615827"/>
          </a:xfrm>
          <a:prstGeom prst="rect">
            <a:avLst/>
          </a:prstGeom>
          <a:noFill/>
        </p:spPr>
        <p:txBody>
          <a:bodyPr wrap="square">
            <a:spAutoFit/>
          </a:bodyPr>
          <a:lstStyle/>
          <a:p>
            <a:pPr fontAlgn="auto">
              <a:spcBef>
                <a:spcPts val="0"/>
              </a:spcBef>
              <a:spcAft>
                <a:spcPts val="0"/>
              </a:spcAft>
              <a:defRPr/>
            </a:pPr>
            <a:r>
              <a:rPr lang="fr-FR" b="1" dirty="0">
                <a:latin typeface="+mn-lt"/>
              </a:rPr>
              <a:t>Quel est le danger pour le cycliste et son passager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dirty="0">
                <a:latin typeface="+mn-lt"/>
                <a:sym typeface="Wingdings 2" panose="05020102010507070707" pitchFamily="18" charset="2"/>
              </a:rPr>
              <a:t> </a:t>
            </a:r>
            <a:r>
              <a:rPr lang="fr-FR" dirty="0">
                <a:latin typeface="+mn-lt"/>
              </a:rPr>
              <a:t>Crever, car ils sont trop lourds.</a:t>
            </a:r>
            <a:endParaRPr lang="fr-FR" dirty="0"/>
          </a:p>
          <a:p>
            <a:pPr fontAlgn="auto">
              <a:lnSpc>
                <a:spcPct val="150000"/>
              </a:lnSpc>
              <a:spcBef>
                <a:spcPts val="0"/>
              </a:spcBef>
              <a:spcAft>
                <a:spcPts val="0"/>
              </a:spcAft>
              <a:defRPr/>
            </a:pPr>
            <a:r>
              <a:rPr lang="fr-FR" dirty="0">
                <a:sym typeface="Wingdings 2" panose="05020102010507070707" pitchFamily="18" charset="2"/>
              </a:rPr>
              <a:t>     </a:t>
            </a:r>
            <a:r>
              <a:rPr lang="fr-FR" dirty="0">
                <a:latin typeface="+mn-lt"/>
              </a:rPr>
              <a:t>Perdre l’équilibre.</a:t>
            </a:r>
          </a:p>
          <a:p>
            <a:pPr fontAlgn="auto">
              <a:lnSpc>
                <a:spcPct val="150000"/>
              </a:lnSpc>
              <a:spcBef>
                <a:spcPts val="0"/>
              </a:spcBef>
              <a:spcAft>
                <a:spcPts val="0"/>
              </a:spcAft>
              <a:defRPr/>
            </a:pPr>
            <a:r>
              <a:rPr lang="fr-FR" dirty="0">
                <a:sym typeface="Wingdings 2" panose="05020102010507070707" pitchFamily="18" charset="2"/>
              </a:rPr>
              <a:t>    </a:t>
            </a:r>
            <a:r>
              <a:rPr lang="fr-FR" dirty="0">
                <a:latin typeface="+mn-lt"/>
                <a:sym typeface="Wingdings 2" panose="05020102010507070707" pitchFamily="18" charset="2"/>
              </a:rPr>
              <a:t> </a:t>
            </a:r>
            <a:r>
              <a:rPr lang="fr-FR" dirty="0">
                <a:latin typeface="+mn-lt"/>
              </a:rPr>
              <a:t>Aucun, car la stabilité est meilleure.</a:t>
            </a:r>
          </a:p>
        </p:txBody>
      </p:sp>
      <p:sp>
        <p:nvSpPr>
          <p:cNvPr id="4" name="Rectangle à coins arrondis 3"/>
          <p:cNvSpPr/>
          <p:nvPr/>
        </p:nvSpPr>
        <p:spPr>
          <a:xfrm>
            <a:off x="169981" y="183577"/>
            <a:ext cx="5057894"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82751" y="4767388"/>
            <a:ext cx="4131341"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bwMode="auto">
          <a:xfrm>
            <a:off x="182751" y="4784973"/>
            <a:ext cx="4236850" cy="1615827"/>
          </a:xfrm>
          <a:prstGeom prst="rect">
            <a:avLst/>
          </a:prstGeom>
          <a:noFill/>
        </p:spPr>
        <p:txBody>
          <a:bodyPr wrap="square">
            <a:spAutoFit/>
          </a:bodyPr>
          <a:lstStyle/>
          <a:p>
            <a:pPr fontAlgn="auto">
              <a:spcBef>
                <a:spcPts val="0"/>
              </a:spcBef>
              <a:spcAft>
                <a:spcPts val="0"/>
              </a:spcAft>
              <a:defRPr/>
            </a:pPr>
            <a:r>
              <a:rPr lang="fr-FR" b="1" dirty="0">
                <a:latin typeface="+mn-lt"/>
              </a:rPr>
              <a:t>Que devrait faire le cycliste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dirty="0">
                <a:latin typeface="+mn-lt"/>
                <a:sym typeface="Wingdings 2" panose="05020102010507070707" pitchFamily="18" charset="2"/>
              </a:rPr>
              <a:t> </a:t>
            </a:r>
            <a:r>
              <a:rPr lang="fr-FR" dirty="0">
                <a:latin typeface="+mn-lt"/>
              </a:rPr>
              <a:t>Gonfler la roue arrière.</a:t>
            </a:r>
            <a:endParaRPr lang="fr-FR" dirty="0"/>
          </a:p>
          <a:p>
            <a:pPr fontAlgn="auto">
              <a:lnSpc>
                <a:spcPct val="150000"/>
              </a:lnSpc>
              <a:spcBef>
                <a:spcPts val="0"/>
              </a:spcBef>
              <a:spcAft>
                <a:spcPts val="0"/>
              </a:spcAft>
              <a:defRPr/>
            </a:pPr>
            <a:r>
              <a:rPr lang="fr-FR" dirty="0">
                <a:sym typeface="Wingdings 2" panose="05020102010507070707" pitchFamily="18" charset="2"/>
              </a:rPr>
              <a:t>     </a:t>
            </a:r>
            <a:r>
              <a:rPr lang="fr-FR" dirty="0">
                <a:latin typeface="+mn-lt"/>
              </a:rPr>
              <a:t>Transporter la jeune fille sur le cadre.</a:t>
            </a:r>
          </a:p>
          <a:p>
            <a:pPr fontAlgn="auto">
              <a:lnSpc>
                <a:spcPct val="150000"/>
              </a:lnSpc>
              <a:spcBef>
                <a:spcPts val="0"/>
              </a:spcBef>
              <a:spcAft>
                <a:spcPts val="0"/>
              </a:spcAft>
              <a:defRPr/>
            </a:pPr>
            <a:r>
              <a:rPr lang="fr-FR" dirty="0">
                <a:sym typeface="Wingdings 2" panose="05020102010507070707" pitchFamily="18" charset="2"/>
              </a:rPr>
              <a:t>    </a:t>
            </a:r>
            <a:r>
              <a:rPr lang="fr-FR" dirty="0">
                <a:latin typeface="+mn-lt"/>
                <a:sym typeface="Wingdings 2" panose="05020102010507070707" pitchFamily="18" charset="2"/>
              </a:rPr>
              <a:t> </a:t>
            </a:r>
            <a:r>
              <a:rPr lang="fr-FR" dirty="0">
                <a:latin typeface="+mn-lt"/>
              </a:rPr>
              <a:t>Ne pas circuler à deux sur le vélo.</a:t>
            </a:r>
          </a:p>
        </p:txBody>
      </p:sp>
      <p:sp>
        <p:nvSpPr>
          <p:cNvPr id="7"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spTree>
    <p:extLst>
      <p:ext uri="{BB962C8B-B14F-4D97-AF65-F5344CB8AC3E}">
        <p14:creationId xmlns:p14="http://schemas.microsoft.com/office/powerpoint/2010/main" val="3182415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3819" t="3255" r="2619"/>
          <a:stretch/>
        </p:blipFill>
        <p:spPr>
          <a:xfrm>
            <a:off x="3362670" y="1251485"/>
            <a:ext cx="8253663" cy="4283242"/>
          </a:xfrm>
          <a:prstGeom prst="rect">
            <a:avLst/>
          </a:prstGeom>
        </p:spPr>
      </p:pic>
      <p:sp>
        <p:nvSpPr>
          <p:cNvPr id="3" name="ZoneTexte 2"/>
          <p:cNvSpPr txBox="1"/>
          <p:nvPr/>
        </p:nvSpPr>
        <p:spPr bwMode="auto">
          <a:xfrm>
            <a:off x="123517" y="218746"/>
            <a:ext cx="5104357" cy="1615827"/>
          </a:xfrm>
          <a:prstGeom prst="rect">
            <a:avLst/>
          </a:prstGeom>
          <a:noFill/>
        </p:spPr>
        <p:txBody>
          <a:bodyPr wrap="square">
            <a:spAutoFit/>
          </a:bodyPr>
          <a:lstStyle/>
          <a:p>
            <a:pPr fontAlgn="auto">
              <a:spcBef>
                <a:spcPts val="0"/>
              </a:spcBef>
              <a:spcAft>
                <a:spcPts val="0"/>
              </a:spcAft>
              <a:defRPr/>
            </a:pPr>
            <a:r>
              <a:rPr lang="fr-FR" b="1" dirty="0">
                <a:latin typeface="+mn-lt"/>
              </a:rPr>
              <a:t>Quel est le danger pour le cycliste et son passager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dirty="0">
                <a:latin typeface="+mn-lt"/>
                <a:sym typeface="Wingdings 2" panose="05020102010507070707" pitchFamily="18" charset="2"/>
              </a:rPr>
              <a:t> </a:t>
            </a:r>
            <a:r>
              <a:rPr lang="fr-FR" dirty="0">
                <a:latin typeface="+mn-lt"/>
              </a:rPr>
              <a:t>Crever, car ils sont trop lourds.</a:t>
            </a:r>
            <a:endParaRPr lang="fr-FR" dirty="0"/>
          </a:p>
          <a:p>
            <a:pPr fontAlgn="auto">
              <a:lnSpc>
                <a:spcPct val="150000"/>
              </a:lnSpc>
              <a:spcBef>
                <a:spcPts val="0"/>
              </a:spcBef>
              <a:spcAft>
                <a:spcPts val="0"/>
              </a:spcAft>
              <a:defRPr/>
            </a:pPr>
            <a:r>
              <a:rPr lang="fr-FR" dirty="0">
                <a:sym typeface="Wingdings 2" panose="05020102010507070707" pitchFamily="18" charset="2"/>
              </a:rPr>
              <a:t>     </a:t>
            </a:r>
            <a:r>
              <a:rPr lang="fr-FR" dirty="0">
                <a:latin typeface="+mn-lt"/>
              </a:rPr>
              <a:t>Perdre l’équilibre.</a:t>
            </a:r>
          </a:p>
          <a:p>
            <a:pPr fontAlgn="auto">
              <a:lnSpc>
                <a:spcPct val="150000"/>
              </a:lnSpc>
              <a:spcBef>
                <a:spcPts val="0"/>
              </a:spcBef>
              <a:spcAft>
                <a:spcPts val="0"/>
              </a:spcAft>
              <a:defRPr/>
            </a:pPr>
            <a:r>
              <a:rPr lang="fr-FR" dirty="0">
                <a:sym typeface="Wingdings 2" panose="05020102010507070707" pitchFamily="18" charset="2"/>
              </a:rPr>
              <a:t>    </a:t>
            </a:r>
            <a:r>
              <a:rPr lang="fr-FR" dirty="0">
                <a:latin typeface="+mn-lt"/>
                <a:sym typeface="Wingdings 2" panose="05020102010507070707" pitchFamily="18" charset="2"/>
              </a:rPr>
              <a:t> </a:t>
            </a:r>
            <a:r>
              <a:rPr lang="fr-FR" dirty="0">
                <a:latin typeface="+mn-lt"/>
              </a:rPr>
              <a:t>Aucun, car la stabilité est meilleure.</a:t>
            </a:r>
          </a:p>
        </p:txBody>
      </p:sp>
      <p:sp>
        <p:nvSpPr>
          <p:cNvPr id="4" name="Rectangle à coins arrondis 3"/>
          <p:cNvSpPr/>
          <p:nvPr/>
        </p:nvSpPr>
        <p:spPr>
          <a:xfrm>
            <a:off x="169981" y="183577"/>
            <a:ext cx="5057894"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82751" y="4767388"/>
            <a:ext cx="4131341"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bwMode="auto">
          <a:xfrm>
            <a:off x="182751" y="4784973"/>
            <a:ext cx="4236850" cy="1615827"/>
          </a:xfrm>
          <a:prstGeom prst="rect">
            <a:avLst/>
          </a:prstGeom>
          <a:noFill/>
        </p:spPr>
        <p:txBody>
          <a:bodyPr wrap="square">
            <a:spAutoFit/>
          </a:bodyPr>
          <a:lstStyle/>
          <a:p>
            <a:pPr fontAlgn="auto">
              <a:spcBef>
                <a:spcPts val="0"/>
              </a:spcBef>
              <a:spcAft>
                <a:spcPts val="0"/>
              </a:spcAft>
              <a:defRPr/>
            </a:pPr>
            <a:r>
              <a:rPr lang="fr-FR" b="1" dirty="0">
                <a:latin typeface="+mn-lt"/>
              </a:rPr>
              <a:t>Que devrait faire le cycliste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dirty="0">
                <a:latin typeface="+mn-lt"/>
                <a:sym typeface="Wingdings 2" panose="05020102010507070707" pitchFamily="18" charset="2"/>
              </a:rPr>
              <a:t> </a:t>
            </a:r>
            <a:r>
              <a:rPr lang="fr-FR" dirty="0">
                <a:latin typeface="+mn-lt"/>
              </a:rPr>
              <a:t>Gonfler la roue arrière.</a:t>
            </a:r>
            <a:endParaRPr lang="fr-FR" dirty="0"/>
          </a:p>
          <a:p>
            <a:pPr fontAlgn="auto">
              <a:lnSpc>
                <a:spcPct val="150000"/>
              </a:lnSpc>
              <a:spcBef>
                <a:spcPts val="0"/>
              </a:spcBef>
              <a:spcAft>
                <a:spcPts val="0"/>
              </a:spcAft>
              <a:defRPr/>
            </a:pPr>
            <a:r>
              <a:rPr lang="fr-FR" dirty="0">
                <a:sym typeface="Wingdings 2" panose="05020102010507070707" pitchFamily="18" charset="2"/>
              </a:rPr>
              <a:t>     </a:t>
            </a:r>
            <a:r>
              <a:rPr lang="fr-FR" dirty="0">
                <a:latin typeface="+mn-lt"/>
              </a:rPr>
              <a:t>Transporter la jeune fille sur le cadre.</a:t>
            </a:r>
          </a:p>
          <a:p>
            <a:pPr fontAlgn="auto">
              <a:lnSpc>
                <a:spcPct val="150000"/>
              </a:lnSpc>
              <a:spcBef>
                <a:spcPts val="0"/>
              </a:spcBef>
              <a:spcAft>
                <a:spcPts val="0"/>
              </a:spcAft>
              <a:defRPr/>
            </a:pPr>
            <a:r>
              <a:rPr lang="fr-FR" dirty="0">
                <a:sym typeface="Wingdings 2" panose="05020102010507070707" pitchFamily="18" charset="2"/>
              </a:rPr>
              <a:t>    </a:t>
            </a:r>
            <a:r>
              <a:rPr lang="fr-FR" dirty="0">
                <a:latin typeface="+mn-lt"/>
                <a:sym typeface="Wingdings 2" panose="05020102010507070707" pitchFamily="18" charset="2"/>
              </a:rPr>
              <a:t> </a:t>
            </a:r>
            <a:r>
              <a:rPr lang="fr-FR" dirty="0">
                <a:latin typeface="+mn-lt"/>
              </a:rPr>
              <a:t>Ne pas circuler à deux sur le vélo.</a:t>
            </a:r>
          </a:p>
        </p:txBody>
      </p:sp>
      <p:sp>
        <p:nvSpPr>
          <p:cNvPr id="7"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8" name="Groupe 19"/>
          <p:cNvGrpSpPr>
            <a:grpSpLocks/>
          </p:cNvGrpSpPr>
          <p:nvPr/>
        </p:nvGrpSpPr>
        <p:grpSpPr bwMode="auto">
          <a:xfrm>
            <a:off x="477560" y="6103087"/>
            <a:ext cx="169211" cy="156272"/>
            <a:chOff x="8172400" y="1196752"/>
            <a:chExt cx="288032" cy="288032"/>
          </a:xfrm>
        </p:grpSpPr>
        <p:cxnSp>
          <p:nvCxnSpPr>
            <p:cNvPr id="9" name="Connecteur droit 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e 19"/>
          <p:cNvGrpSpPr>
            <a:grpSpLocks/>
          </p:cNvGrpSpPr>
          <p:nvPr/>
        </p:nvGrpSpPr>
        <p:grpSpPr bwMode="auto">
          <a:xfrm>
            <a:off x="410653" y="1128745"/>
            <a:ext cx="169211" cy="156272"/>
            <a:chOff x="8172400" y="1196752"/>
            <a:chExt cx="288032" cy="288032"/>
          </a:xfrm>
        </p:grpSpPr>
        <p:cxnSp>
          <p:nvCxnSpPr>
            <p:cNvPr id="12" name="Connecteur droit 1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39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descr="Image5.bmp"/>
          <p:cNvPicPr>
            <a:picLocks noChangeAspect="1"/>
          </p:cNvPicPr>
          <p:nvPr/>
        </p:nvPicPr>
        <p:blipFill>
          <a:blip r:embed="rId3">
            <a:extLst>
              <a:ext uri="{28A0092B-C50C-407E-A947-70E740481C1C}">
                <a14:useLocalDpi xmlns:a14="http://schemas.microsoft.com/office/drawing/2010/main" val="0"/>
              </a:ext>
            </a:extLst>
          </a:blip>
          <a:srcRect t="6264" b="9805"/>
          <a:stretch>
            <a:fillRect/>
          </a:stretch>
        </p:blipFill>
        <p:spPr bwMode="auto">
          <a:xfrm>
            <a:off x="1524000" y="-26988"/>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e 16"/>
          <p:cNvGrpSpPr>
            <a:grpSpLocks/>
          </p:cNvGrpSpPr>
          <p:nvPr/>
        </p:nvGrpSpPr>
        <p:grpSpPr bwMode="auto">
          <a:xfrm>
            <a:off x="2063751" y="4797426"/>
            <a:ext cx="7777163" cy="2030413"/>
            <a:chOff x="539552" y="4797152"/>
            <a:chExt cx="7776864" cy="2031325"/>
          </a:xfrm>
        </p:grpSpPr>
        <p:sp>
          <p:nvSpPr>
            <p:cNvPr id="3" name="ZoneTexte 2"/>
            <p:cNvSpPr txBox="1"/>
            <p:nvPr/>
          </p:nvSpPr>
          <p:spPr>
            <a:xfrm>
              <a:off x="539552" y="4797152"/>
              <a:ext cx="7776864" cy="2031325"/>
            </a:xfrm>
            <a:prstGeom prst="rect">
              <a:avLst/>
            </a:prstGeom>
            <a:noFill/>
          </p:spPr>
          <p:txBody>
            <a:bodyPr>
              <a:spAutoFit/>
            </a:bodyPr>
            <a:lstStyle/>
            <a:p>
              <a:pPr>
                <a:defRPr/>
              </a:pPr>
              <a:r>
                <a:rPr lang="fr-FR" b="1" dirty="0"/>
                <a:t>Dans cette situation, que devrait faire le cycliste ?</a:t>
              </a:r>
            </a:p>
            <a:p>
              <a:pPr marL="355600">
                <a:lnSpc>
                  <a:spcPct val="150000"/>
                </a:lnSpc>
                <a:buFont typeface="Arial" pitchFamily="34" charset="0"/>
                <a:buChar char="•"/>
                <a:defRPr/>
              </a:pPr>
              <a:r>
                <a:rPr lang="fr-FR" dirty="0"/>
                <a:t> Ralentir et passer doucement dans la flaque d’eau.</a:t>
              </a:r>
            </a:p>
            <a:p>
              <a:pPr marL="355600">
                <a:lnSpc>
                  <a:spcPct val="150000"/>
                </a:lnSpc>
                <a:buFont typeface="Arial" pitchFamily="34" charset="0"/>
                <a:buChar char="•"/>
                <a:defRPr/>
              </a:pPr>
              <a:r>
                <a:rPr lang="fr-FR" dirty="0"/>
                <a:t> Continuer à la même allure sans changer de trajectoire.</a:t>
              </a:r>
            </a:p>
            <a:p>
              <a:pPr marL="355600">
                <a:lnSpc>
                  <a:spcPct val="150000"/>
                </a:lnSpc>
                <a:buFont typeface="Arial" pitchFamily="34" charset="0"/>
                <a:buChar char="•"/>
                <a:defRPr/>
              </a:pPr>
              <a:r>
                <a:rPr lang="fr-FR" dirty="0"/>
                <a:t> Eviter la flaque d’eau par la droite.</a:t>
              </a:r>
            </a:p>
            <a:p>
              <a:pPr marL="355600">
                <a:lnSpc>
                  <a:spcPct val="150000"/>
                </a:lnSpc>
                <a:buFont typeface="Arial" pitchFamily="34" charset="0"/>
                <a:buChar char="•"/>
                <a:defRPr/>
              </a:pPr>
              <a:r>
                <a:rPr lang="fr-FR" dirty="0"/>
                <a:t> Eviter la flaque d’eau par la gauche.</a:t>
              </a:r>
            </a:p>
          </p:txBody>
        </p:sp>
        <p:grpSp>
          <p:nvGrpSpPr>
            <p:cNvPr id="10247" name="Groupe 3"/>
            <p:cNvGrpSpPr>
              <a:grpSpLocks/>
            </p:cNvGrpSpPr>
            <p:nvPr/>
          </p:nvGrpSpPr>
          <p:grpSpPr bwMode="auto">
            <a:xfrm>
              <a:off x="6228184" y="4797152"/>
              <a:ext cx="1296144" cy="1944216"/>
              <a:chOff x="6660232" y="4653136"/>
              <a:chExt cx="1296144" cy="1944216"/>
            </a:xfrm>
          </p:grpSpPr>
          <p:grpSp>
            <p:nvGrpSpPr>
              <p:cNvPr id="10248"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13375" y="5013661"/>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13375" y="5445655"/>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13375" y="5877649"/>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13375" y="6309643"/>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249"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5041" y="5013661"/>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5041" y="5445655"/>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5041" y="5877649"/>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5041" y="6309643"/>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250"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251"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sp>
        <p:nvSpPr>
          <p:cNvPr id="18" name="Rectangle à coins arrondis 17"/>
          <p:cNvSpPr/>
          <p:nvPr/>
        </p:nvSpPr>
        <p:spPr>
          <a:xfrm>
            <a:off x="1524000" y="4797426"/>
            <a:ext cx="9144000" cy="2060575"/>
          </a:xfrm>
          <a:prstGeom prst="roundRect">
            <a:avLst>
              <a:gd name="adj" fmla="val 1004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space réservé du pied de page 18"/>
          <p:cNvSpPr txBox="1">
            <a:spLocks/>
          </p:cNvSpPr>
          <p:nvPr/>
        </p:nvSpPr>
        <p:spPr>
          <a:xfrm>
            <a:off x="9336088" y="6237289"/>
            <a:ext cx="1331912" cy="765175"/>
          </a:xfrm>
          <a:prstGeom prst="rect">
            <a:avLst/>
          </a:prstGeom>
        </p:spPr>
        <p:txBody>
          <a:bodyPr anchor="ctr"/>
          <a:lstStyle/>
          <a:p>
            <a:pPr algn="ctr">
              <a:defRPr/>
            </a:pPr>
            <a:r>
              <a:rPr lang="fr-FR" sz="1200">
                <a:solidFill>
                  <a:schemeClr val="tx1">
                    <a:tint val="75000"/>
                  </a:schemeClr>
                </a:solidFill>
              </a:rPr>
              <a:t>Christian CHARLES CPC EPS</a:t>
            </a:r>
            <a:endParaRPr lang="fr-FR" sz="1200" dirty="0">
              <a:solidFill>
                <a:schemeClr val="tx1">
                  <a:tint val="75000"/>
                </a:schemeClr>
              </a:solidFill>
            </a:endParaRPr>
          </a:p>
        </p:txBody>
      </p:sp>
    </p:spTree>
    <p:extLst>
      <p:ext uri="{BB962C8B-B14F-4D97-AF65-F5344CB8AC3E}">
        <p14:creationId xmlns:p14="http://schemas.microsoft.com/office/powerpoint/2010/main" val="330069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 descr="Image5.bmp"/>
          <p:cNvPicPr>
            <a:picLocks noChangeAspect="1"/>
          </p:cNvPicPr>
          <p:nvPr/>
        </p:nvPicPr>
        <p:blipFill>
          <a:blip r:embed="rId3">
            <a:extLst>
              <a:ext uri="{28A0092B-C50C-407E-A947-70E740481C1C}">
                <a14:useLocalDpi xmlns:a14="http://schemas.microsoft.com/office/drawing/2010/main" val="0"/>
              </a:ext>
            </a:extLst>
          </a:blip>
          <a:srcRect t="6264" b="9805"/>
          <a:stretch>
            <a:fillRect/>
          </a:stretch>
        </p:blipFill>
        <p:spPr bwMode="auto">
          <a:xfrm>
            <a:off x="1524000" y="-26988"/>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e 16"/>
          <p:cNvGrpSpPr>
            <a:grpSpLocks/>
          </p:cNvGrpSpPr>
          <p:nvPr/>
        </p:nvGrpSpPr>
        <p:grpSpPr bwMode="auto">
          <a:xfrm>
            <a:off x="2063751" y="4797426"/>
            <a:ext cx="7777163" cy="2030413"/>
            <a:chOff x="539552" y="4797152"/>
            <a:chExt cx="7776864" cy="2031325"/>
          </a:xfrm>
        </p:grpSpPr>
        <p:sp>
          <p:nvSpPr>
            <p:cNvPr id="3" name="ZoneTexte 2"/>
            <p:cNvSpPr txBox="1"/>
            <p:nvPr/>
          </p:nvSpPr>
          <p:spPr>
            <a:xfrm>
              <a:off x="539552" y="4797152"/>
              <a:ext cx="7776864" cy="2031325"/>
            </a:xfrm>
            <a:prstGeom prst="rect">
              <a:avLst/>
            </a:prstGeom>
            <a:noFill/>
          </p:spPr>
          <p:txBody>
            <a:bodyPr>
              <a:spAutoFit/>
            </a:bodyPr>
            <a:lstStyle/>
            <a:p>
              <a:pPr>
                <a:defRPr/>
              </a:pPr>
              <a:r>
                <a:rPr lang="fr-FR" b="1" dirty="0">
                  <a:solidFill>
                    <a:prstClr val="black"/>
                  </a:solidFill>
                  <a:latin typeface="Calibri"/>
                </a:rPr>
                <a:t>Dans cette situation, que devrait faire le cycliste ?</a:t>
              </a:r>
            </a:p>
            <a:p>
              <a:pPr marL="355600">
                <a:lnSpc>
                  <a:spcPct val="150000"/>
                </a:lnSpc>
                <a:buFont typeface="Arial" pitchFamily="34" charset="0"/>
                <a:buChar char="•"/>
                <a:defRPr/>
              </a:pPr>
              <a:r>
                <a:rPr lang="fr-FR" dirty="0">
                  <a:solidFill>
                    <a:prstClr val="black"/>
                  </a:solidFill>
                  <a:latin typeface="Calibri"/>
                </a:rPr>
                <a:t> Ralentir et passer doucement dans la flaque d’eau.</a:t>
              </a:r>
            </a:p>
            <a:p>
              <a:pPr marL="355600">
                <a:lnSpc>
                  <a:spcPct val="150000"/>
                </a:lnSpc>
                <a:buFont typeface="Arial" pitchFamily="34" charset="0"/>
                <a:buChar char="•"/>
                <a:defRPr/>
              </a:pPr>
              <a:r>
                <a:rPr lang="fr-FR" dirty="0">
                  <a:solidFill>
                    <a:prstClr val="black"/>
                  </a:solidFill>
                  <a:latin typeface="Calibri"/>
                </a:rPr>
                <a:t> Continuer à la même allure sans changer de trajectoire.</a:t>
              </a:r>
            </a:p>
            <a:p>
              <a:pPr marL="355600">
                <a:lnSpc>
                  <a:spcPct val="150000"/>
                </a:lnSpc>
                <a:buFont typeface="Arial" pitchFamily="34" charset="0"/>
                <a:buChar char="•"/>
                <a:defRPr/>
              </a:pPr>
              <a:r>
                <a:rPr lang="fr-FR" dirty="0">
                  <a:solidFill>
                    <a:prstClr val="black"/>
                  </a:solidFill>
                  <a:latin typeface="Calibri"/>
                </a:rPr>
                <a:t> Eviter la flaque d’eau par la droite.</a:t>
              </a:r>
            </a:p>
            <a:p>
              <a:pPr marL="355600">
                <a:lnSpc>
                  <a:spcPct val="150000"/>
                </a:lnSpc>
                <a:buFont typeface="Arial" pitchFamily="34" charset="0"/>
                <a:buChar char="•"/>
                <a:defRPr/>
              </a:pPr>
              <a:r>
                <a:rPr lang="fr-FR" dirty="0">
                  <a:solidFill>
                    <a:prstClr val="black"/>
                  </a:solidFill>
                  <a:latin typeface="Calibri"/>
                </a:rPr>
                <a:t> Eviter la flaque d’eau par la gauche.</a:t>
              </a:r>
            </a:p>
          </p:txBody>
        </p:sp>
        <p:grpSp>
          <p:nvGrpSpPr>
            <p:cNvPr id="20499" name="Groupe 3"/>
            <p:cNvGrpSpPr>
              <a:grpSpLocks/>
            </p:cNvGrpSpPr>
            <p:nvPr/>
          </p:nvGrpSpPr>
          <p:grpSpPr bwMode="auto">
            <a:xfrm>
              <a:off x="6228184" y="4797152"/>
              <a:ext cx="1296144" cy="1944216"/>
              <a:chOff x="6660232" y="4653136"/>
              <a:chExt cx="1296144" cy="1944216"/>
            </a:xfrm>
          </p:grpSpPr>
          <p:grpSp>
            <p:nvGrpSpPr>
              <p:cNvPr id="20500"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13375" y="5013661"/>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4" name="Rectangle 13"/>
                <p:cNvSpPr/>
                <p:nvPr/>
              </p:nvSpPr>
              <p:spPr>
                <a:xfrm>
                  <a:off x="6813375" y="5445655"/>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5" name="Rectangle 14"/>
                <p:cNvSpPr/>
                <p:nvPr/>
              </p:nvSpPr>
              <p:spPr>
                <a:xfrm>
                  <a:off x="6813375" y="5877649"/>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6" name="Rectangle 15"/>
                <p:cNvSpPr/>
                <p:nvPr/>
              </p:nvSpPr>
              <p:spPr>
                <a:xfrm>
                  <a:off x="6813375" y="6309643"/>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grpSp>
            <p:nvGrpSpPr>
              <p:cNvPr id="20501"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5041" y="5013661"/>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0" name="Rectangle 9"/>
                <p:cNvSpPr/>
                <p:nvPr/>
              </p:nvSpPr>
              <p:spPr>
                <a:xfrm>
                  <a:off x="6805041" y="5445655"/>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1" name="Rectangle 10"/>
                <p:cNvSpPr/>
                <p:nvPr/>
              </p:nvSpPr>
              <p:spPr>
                <a:xfrm>
                  <a:off x="6805041" y="5877649"/>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2" name="Rectangle 11"/>
                <p:cNvSpPr/>
                <p:nvPr/>
              </p:nvSpPr>
              <p:spPr>
                <a:xfrm>
                  <a:off x="6805041" y="6309643"/>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sp>
            <p:nvSpPr>
              <p:cNvPr id="2050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fr-FR" altLang="fr-FR">
                    <a:solidFill>
                      <a:prstClr val="black"/>
                    </a:solidFill>
                    <a:latin typeface="Calibri" panose="020F0502020204030204" pitchFamily="34" charset="0"/>
                  </a:rPr>
                  <a:t>Vrai</a:t>
                </a:r>
              </a:p>
            </p:txBody>
          </p:sp>
          <p:sp>
            <p:nvSpPr>
              <p:cNvPr id="2050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fr-FR" altLang="fr-FR">
                    <a:solidFill>
                      <a:prstClr val="black"/>
                    </a:solidFill>
                    <a:latin typeface="Calibri" panose="020F0502020204030204" pitchFamily="34" charset="0"/>
                  </a:rPr>
                  <a:t>Faux</a:t>
                </a:r>
              </a:p>
            </p:txBody>
          </p:sp>
        </p:grpSp>
      </p:grpSp>
      <p:sp>
        <p:nvSpPr>
          <p:cNvPr id="18" name="Rectangle à coins arrondis 17"/>
          <p:cNvSpPr/>
          <p:nvPr/>
        </p:nvSpPr>
        <p:spPr>
          <a:xfrm>
            <a:off x="1524000" y="4797426"/>
            <a:ext cx="9144000" cy="2060575"/>
          </a:xfrm>
          <a:prstGeom prst="roundRect">
            <a:avLst>
              <a:gd name="adj" fmla="val 1004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nvGrpSpPr>
          <p:cNvPr id="7" name="Groupe 18"/>
          <p:cNvGrpSpPr>
            <a:grpSpLocks/>
          </p:cNvGrpSpPr>
          <p:nvPr/>
        </p:nvGrpSpPr>
        <p:grpSpPr bwMode="auto">
          <a:xfrm>
            <a:off x="8543926" y="5157789"/>
            <a:ext cx="288925" cy="287337"/>
            <a:chOff x="8172400" y="1196752"/>
            <a:chExt cx="288032" cy="288032"/>
          </a:xfrm>
        </p:grpSpPr>
        <p:cxnSp>
          <p:nvCxnSpPr>
            <p:cNvPr id="20" name="Connecteur droit 19"/>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21"/>
          <p:cNvGrpSpPr>
            <a:grpSpLocks/>
          </p:cNvGrpSpPr>
          <p:nvPr/>
        </p:nvGrpSpPr>
        <p:grpSpPr bwMode="auto">
          <a:xfrm>
            <a:off x="8543926" y="5589589"/>
            <a:ext cx="288925" cy="287337"/>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e 24"/>
          <p:cNvGrpSpPr>
            <a:grpSpLocks/>
          </p:cNvGrpSpPr>
          <p:nvPr/>
        </p:nvGrpSpPr>
        <p:grpSpPr bwMode="auto">
          <a:xfrm>
            <a:off x="7896225" y="6021389"/>
            <a:ext cx="287338" cy="287337"/>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e 27"/>
          <p:cNvGrpSpPr>
            <a:grpSpLocks/>
          </p:cNvGrpSpPr>
          <p:nvPr/>
        </p:nvGrpSpPr>
        <p:grpSpPr bwMode="auto">
          <a:xfrm>
            <a:off x="8543926" y="6453189"/>
            <a:ext cx="288925" cy="288925"/>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Espace réservé du pied de page 18"/>
          <p:cNvSpPr>
            <a:spLocks noGrp="1"/>
          </p:cNvSpPr>
          <p:nvPr>
            <p:ph type="ftr" sz="quarter" idx="11"/>
          </p:nvPr>
        </p:nvSpPr>
        <p:spPr>
          <a:xfrm>
            <a:off x="9336088" y="6237289"/>
            <a:ext cx="1331912" cy="765175"/>
          </a:xfrm>
        </p:spPr>
        <p:txBody>
          <a:bodyPr/>
          <a:lstStyle/>
          <a:p>
            <a:pPr>
              <a:defRPr/>
            </a:pPr>
            <a:r>
              <a:rPr lang="fr-FR" dirty="0">
                <a:solidFill>
                  <a:prstClr val="black">
                    <a:tint val="75000"/>
                  </a:prstClr>
                </a:solidFill>
                <a:latin typeface="Calibri"/>
              </a:rPr>
              <a:t>Christian CHARLES CPC EPS</a:t>
            </a:r>
          </a:p>
        </p:txBody>
      </p:sp>
    </p:spTree>
    <p:extLst>
      <p:ext uri="{BB962C8B-B14F-4D97-AF65-F5344CB8AC3E}">
        <p14:creationId xmlns:p14="http://schemas.microsoft.com/office/powerpoint/2010/main" val="2711033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519" r="2351" b="10550"/>
          <a:stretch/>
        </p:blipFill>
        <p:spPr>
          <a:xfrm>
            <a:off x="0" y="208548"/>
            <a:ext cx="8524090" cy="4828674"/>
          </a:xfrm>
          <a:prstGeom prst="rect">
            <a:avLst/>
          </a:prstGeom>
        </p:spPr>
      </p:pic>
      <p:sp>
        <p:nvSpPr>
          <p:cNvPr id="3" name="Rectangle à coins arrondis 2"/>
          <p:cNvSpPr/>
          <p:nvPr/>
        </p:nvSpPr>
        <p:spPr>
          <a:xfrm>
            <a:off x="5470343" y="4271051"/>
            <a:ext cx="6331523" cy="2031325"/>
          </a:xfrm>
          <a:prstGeom prst="roundRect">
            <a:avLst>
              <a:gd name="adj" fmla="val 12500"/>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bwMode="auto">
          <a:xfrm>
            <a:off x="5470343" y="4272638"/>
            <a:ext cx="5191354"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 le cycliste : </a:t>
            </a:r>
            <a:endParaRPr lang="fr-FR" b="1" dirty="0"/>
          </a:p>
          <a:p>
            <a:pPr marL="285750" indent="-23813" fontAlgn="auto">
              <a:lnSpc>
                <a:spcPct val="150000"/>
              </a:lnSpc>
              <a:spcBef>
                <a:spcPts val="0"/>
              </a:spcBef>
              <a:spcAft>
                <a:spcPts val="0"/>
              </a:spcAft>
              <a:buFont typeface="Arial" panose="020B0604020202020204" pitchFamily="34" charset="0"/>
              <a:buChar char="•"/>
              <a:defRPr/>
            </a:pPr>
            <a:r>
              <a:rPr lang="fr-FR" b="1" dirty="0">
                <a:latin typeface="+mn-lt"/>
                <a:sym typeface="Wingdings 2" panose="05020102010507070707" pitchFamily="18" charset="2"/>
              </a:rPr>
              <a:t> </a:t>
            </a:r>
            <a:r>
              <a:rPr lang="fr-FR" dirty="0">
                <a:latin typeface="+mn-lt"/>
              </a:rPr>
              <a:t>Risque d’être déporté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a:latin typeface="+mn-lt"/>
              </a:rPr>
              <a:t>Devrait freiner du frein arrière et serrer à droite.</a:t>
            </a:r>
          </a:p>
          <a:p>
            <a:pPr marL="285750" indent="-23813" fontAlgn="auto">
              <a:lnSpc>
                <a:spcPct val="150000"/>
              </a:lnSpc>
              <a:spcBef>
                <a:spcPts val="0"/>
              </a:spcBef>
              <a:spcAft>
                <a:spcPts val="0"/>
              </a:spcAft>
              <a:buFont typeface="Arial" panose="020B0604020202020204" pitchFamily="34" charset="0"/>
              <a:buChar char="•"/>
              <a:defRPr/>
            </a:pPr>
            <a:r>
              <a:rPr lang="fr-FR" dirty="0"/>
              <a:t> </a:t>
            </a:r>
            <a:r>
              <a:rPr lang="fr-FR" dirty="0">
                <a:latin typeface="+mn-lt"/>
              </a:rPr>
              <a:t>Va trop vite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a:latin typeface="+mn-lt"/>
                <a:sym typeface="Wingdings 2" panose="05020102010507070707" pitchFamily="18" charset="2"/>
              </a:rPr>
              <a:t>Devrait freiner des deux freins et serrer à droite.</a:t>
            </a:r>
            <a:endParaRPr lang="fr-FR" dirty="0">
              <a:latin typeface="+mn-lt"/>
            </a:endParaRP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566787" y="4241567"/>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Tree>
    <p:extLst>
      <p:ext uri="{BB962C8B-B14F-4D97-AF65-F5344CB8AC3E}">
        <p14:creationId xmlns:p14="http://schemas.microsoft.com/office/powerpoint/2010/main" val="243829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02242" y="193508"/>
            <a:ext cx="4419600" cy="952500"/>
          </a:xfrm>
          <a:prstGeom prst="rect">
            <a:avLst/>
          </a:prstGeom>
        </p:spPr>
      </p:pic>
      <p:pic>
        <p:nvPicPr>
          <p:cNvPr id="3" name="Image 2"/>
          <p:cNvPicPr>
            <a:picLocks noChangeAspect="1"/>
          </p:cNvPicPr>
          <p:nvPr/>
        </p:nvPicPr>
        <p:blipFill rotWithShape="1">
          <a:blip r:embed="rId3"/>
          <a:srcRect b="8932"/>
          <a:stretch/>
        </p:blipFill>
        <p:spPr>
          <a:xfrm>
            <a:off x="1260809" y="1236496"/>
            <a:ext cx="9734550" cy="5629526"/>
          </a:xfrm>
          <a:prstGeom prst="rect">
            <a:avLst/>
          </a:prstGeom>
        </p:spPr>
      </p:pic>
      <p:sp>
        <p:nvSpPr>
          <p:cNvPr id="6" name="Flèche vers le bas 5"/>
          <p:cNvSpPr/>
          <p:nvPr/>
        </p:nvSpPr>
        <p:spPr>
          <a:xfrm>
            <a:off x="3593432" y="3792722"/>
            <a:ext cx="308810" cy="16523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3652173">
            <a:off x="7762038" y="3274376"/>
            <a:ext cx="274450" cy="275869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9852173">
            <a:off x="7069137" y="3674724"/>
            <a:ext cx="253688" cy="188002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2776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xit" presetSubtype="0" fill="hold" grpId="0" nodeType="clickEffect">
                                  <p:stCondLst>
                                    <p:cond delay="0"/>
                                  </p:stCondLst>
                                  <p:childTnLst>
                                    <p:anim calcmode="lin" valueType="num">
                                      <p:cBhvr>
                                        <p:cTn id="10" dur="1000"/>
                                        <p:tgtEl>
                                          <p:spTgt spid="6"/>
                                        </p:tgtEl>
                                        <p:attrNameLst>
                                          <p:attrName>ppt_w</p:attrName>
                                        </p:attrNameLst>
                                      </p:cBhvr>
                                      <p:tavLst>
                                        <p:tav tm="0">
                                          <p:val>
                                            <p:strVal val="ppt_w"/>
                                          </p:val>
                                        </p:tav>
                                        <p:tav tm="100000">
                                          <p:val>
                                            <p:strVal val="ppt_w*0.70"/>
                                          </p:val>
                                        </p:tav>
                                      </p:tavLst>
                                    </p:anim>
                                    <p:anim calcmode="lin" valueType="num">
                                      <p:cBhvr>
                                        <p:cTn id="11" dur="1000"/>
                                        <p:tgtEl>
                                          <p:spTgt spid="6"/>
                                        </p:tgtEl>
                                        <p:attrNameLst>
                                          <p:attrName>ppt_h</p:attrName>
                                        </p:attrNameLst>
                                      </p:cBhvr>
                                      <p:tavLst>
                                        <p:tav tm="0">
                                          <p:val>
                                            <p:strVal val="ppt_h"/>
                                          </p:val>
                                        </p:tav>
                                        <p:tav tm="100000">
                                          <p:val>
                                            <p:strVal val="ppt_h"/>
                                          </p:val>
                                        </p:tav>
                                      </p:tavLst>
                                    </p:anim>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grpId="1" nodeType="clickEffect">
                                  <p:stCondLst>
                                    <p:cond delay="0"/>
                                  </p:stCondLst>
                                  <p:childTnLst>
                                    <p:anim calcmode="lin" valueType="num">
                                      <p:cBhvr>
                                        <p:cTn id="21" dur="1000"/>
                                        <p:tgtEl>
                                          <p:spTgt spid="8"/>
                                        </p:tgtEl>
                                        <p:attrNameLst>
                                          <p:attrName>ppt_w</p:attrName>
                                        </p:attrNameLst>
                                      </p:cBhvr>
                                      <p:tavLst>
                                        <p:tav tm="0">
                                          <p:val>
                                            <p:strVal val="ppt_w"/>
                                          </p:val>
                                        </p:tav>
                                        <p:tav tm="100000">
                                          <p:val>
                                            <p:strVal val="ppt_w*0.70"/>
                                          </p:val>
                                        </p:tav>
                                      </p:tavLst>
                                    </p:anim>
                                    <p:anim calcmode="lin" valueType="num">
                                      <p:cBhvr>
                                        <p:cTn id="22" dur="1000"/>
                                        <p:tgtEl>
                                          <p:spTgt spid="8"/>
                                        </p:tgtEl>
                                        <p:attrNameLst>
                                          <p:attrName>ppt_h</p:attrName>
                                        </p:attrNameLst>
                                      </p:cBhvr>
                                      <p:tavLst>
                                        <p:tav tm="0">
                                          <p:val>
                                            <p:strVal val="ppt_h"/>
                                          </p:val>
                                        </p:tav>
                                        <p:tav tm="100000">
                                          <p:val>
                                            <p:strVal val="ppt_h"/>
                                          </p:val>
                                        </p:tav>
                                      </p:tavLst>
                                    </p:anim>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1" nodeType="clickEffect">
                                  <p:stCondLst>
                                    <p:cond delay="0"/>
                                  </p:stCondLst>
                                  <p:childTnLst>
                                    <p:anim calcmode="lin" valueType="num">
                                      <p:cBhvr>
                                        <p:cTn id="32" dur="1000"/>
                                        <p:tgtEl>
                                          <p:spTgt spid="7"/>
                                        </p:tgtEl>
                                        <p:attrNameLst>
                                          <p:attrName>ppt_w</p:attrName>
                                        </p:attrNameLst>
                                      </p:cBhvr>
                                      <p:tavLst>
                                        <p:tav tm="0">
                                          <p:val>
                                            <p:strVal val="ppt_w"/>
                                          </p:val>
                                        </p:tav>
                                        <p:tav tm="100000">
                                          <p:val>
                                            <p:strVal val="ppt_w*0.70"/>
                                          </p:val>
                                        </p:tav>
                                      </p:tavLst>
                                    </p:anim>
                                    <p:anim calcmode="lin" valueType="num">
                                      <p:cBhvr>
                                        <p:cTn id="33" dur="1000"/>
                                        <p:tgtEl>
                                          <p:spTgt spid="7"/>
                                        </p:tgtEl>
                                        <p:attrNameLst>
                                          <p:attrName>ppt_h</p:attrName>
                                        </p:attrNameLst>
                                      </p:cBhvr>
                                      <p:tavLst>
                                        <p:tav tm="0">
                                          <p:val>
                                            <p:strVal val="ppt_h"/>
                                          </p:val>
                                        </p:tav>
                                        <p:tav tm="100000">
                                          <p:val>
                                            <p:strVal val="ppt_h"/>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4519" r="2351" b="10550"/>
          <a:stretch/>
        </p:blipFill>
        <p:spPr>
          <a:xfrm>
            <a:off x="0" y="208548"/>
            <a:ext cx="8524090" cy="4828674"/>
          </a:xfrm>
          <a:prstGeom prst="rect">
            <a:avLst/>
          </a:prstGeom>
        </p:spPr>
      </p:pic>
      <p:sp>
        <p:nvSpPr>
          <p:cNvPr id="3" name="Rectangle à coins arrondis 2"/>
          <p:cNvSpPr/>
          <p:nvPr/>
        </p:nvSpPr>
        <p:spPr>
          <a:xfrm>
            <a:off x="5470343" y="4271051"/>
            <a:ext cx="6331523" cy="2031325"/>
          </a:xfrm>
          <a:prstGeom prst="roundRect">
            <a:avLst>
              <a:gd name="adj" fmla="val 12500"/>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bwMode="auto">
          <a:xfrm>
            <a:off x="5470343" y="4272638"/>
            <a:ext cx="5191354"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 le cycliste : </a:t>
            </a:r>
            <a:endParaRPr lang="fr-FR" b="1" dirty="0"/>
          </a:p>
          <a:p>
            <a:pPr marL="285750" indent="-23813" fontAlgn="auto">
              <a:lnSpc>
                <a:spcPct val="150000"/>
              </a:lnSpc>
              <a:spcBef>
                <a:spcPts val="0"/>
              </a:spcBef>
              <a:spcAft>
                <a:spcPts val="0"/>
              </a:spcAft>
              <a:buFont typeface="Arial" panose="020B0604020202020204" pitchFamily="34" charset="0"/>
              <a:buChar char="•"/>
              <a:defRPr/>
            </a:pPr>
            <a:r>
              <a:rPr lang="fr-FR" b="1" dirty="0">
                <a:latin typeface="+mn-lt"/>
                <a:sym typeface="Wingdings 2" panose="05020102010507070707" pitchFamily="18" charset="2"/>
              </a:rPr>
              <a:t> </a:t>
            </a:r>
            <a:r>
              <a:rPr lang="fr-FR" dirty="0">
                <a:latin typeface="+mn-lt"/>
              </a:rPr>
              <a:t>Risque d’être déporté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a:latin typeface="+mn-lt"/>
              </a:rPr>
              <a:t>Devrait freiner du frein arrière et serrer à droite.</a:t>
            </a:r>
          </a:p>
          <a:p>
            <a:pPr marL="285750" indent="-23813" fontAlgn="auto">
              <a:lnSpc>
                <a:spcPct val="150000"/>
              </a:lnSpc>
              <a:spcBef>
                <a:spcPts val="0"/>
              </a:spcBef>
              <a:spcAft>
                <a:spcPts val="0"/>
              </a:spcAft>
              <a:buFont typeface="Arial" panose="020B0604020202020204" pitchFamily="34" charset="0"/>
              <a:buChar char="•"/>
              <a:defRPr/>
            </a:pPr>
            <a:r>
              <a:rPr lang="fr-FR" dirty="0"/>
              <a:t> </a:t>
            </a:r>
            <a:r>
              <a:rPr lang="fr-FR" dirty="0">
                <a:latin typeface="+mn-lt"/>
              </a:rPr>
              <a:t>Va trop vite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a:latin typeface="+mn-lt"/>
                <a:sym typeface="Wingdings 2" panose="05020102010507070707" pitchFamily="18" charset="2"/>
              </a:rPr>
              <a:t>Devrait freiner des deux freins et serrer à droite.</a:t>
            </a:r>
            <a:endParaRPr lang="fr-FR" dirty="0">
              <a:latin typeface="+mn-lt"/>
            </a:endParaRP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566787" y="4241567"/>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nvGrpSpPr>
          <p:cNvPr id="19" name="Groupe 19"/>
          <p:cNvGrpSpPr>
            <a:grpSpLocks/>
          </p:cNvGrpSpPr>
          <p:nvPr/>
        </p:nvGrpSpPr>
        <p:grpSpPr bwMode="auto">
          <a:xfrm>
            <a:off x="10727578" y="4627016"/>
            <a:ext cx="287338" cy="288925"/>
            <a:chOff x="8172400" y="1196752"/>
            <a:chExt cx="288032" cy="288032"/>
          </a:xfrm>
        </p:grpSpPr>
        <p:cxnSp>
          <p:nvCxnSpPr>
            <p:cNvPr id="20" name="Connecteur droit 19"/>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e 19"/>
          <p:cNvGrpSpPr>
            <a:grpSpLocks/>
          </p:cNvGrpSpPr>
          <p:nvPr/>
        </p:nvGrpSpPr>
        <p:grpSpPr bwMode="auto">
          <a:xfrm>
            <a:off x="11369840" y="5040674"/>
            <a:ext cx="287338" cy="288925"/>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e 19"/>
          <p:cNvGrpSpPr>
            <a:grpSpLocks/>
          </p:cNvGrpSpPr>
          <p:nvPr/>
        </p:nvGrpSpPr>
        <p:grpSpPr bwMode="auto">
          <a:xfrm>
            <a:off x="10733017" y="5465227"/>
            <a:ext cx="287338" cy="288925"/>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19"/>
          <p:cNvGrpSpPr>
            <a:grpSpLocks/>
          </p:cNvGrpSpPr>
          <p:nvPr/>
        </p:nvGrpSpPr>
        <p:grpSpPr bwMode="auto">
          <a:xfrm>
            <a:off x="10733017" y="5906084"/>
            <a:ext cx="287338" cy="288925"/>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8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20253" y="-26988"/>
            <a:ext cx="9144000" cy="4824259"/>
            <a:chOff x="0" y="-26988"/>
            <a:chExt cx="9144000" cy="4824259"/>
          </a:xfrm>
        </p:grpSpPr>
        <p:pic>
          <p:nvPicPr>
            <p:cNvPr id="4" name="Image 1" descr="Image6.bmp"/>
            <p:cNvPicPr>
              <a:picLocks noChangeAspect="1"/>
            </p:cNvPicPr>
            <p:nvPr/>
          </p:nvPicPr>
          <p:blipFill>
            <a:blip r:embed="rId3">
              <a:extLst>
                <a:ext uri="{28A0092B-C50C-407E-A947-70E740481C1C}">
                  <a14:useLocalDpi xmlns:a14="http://schemas.microsoft.com/office/drawing/2010/main" val="0"/>
                </a:ext>
              </a:extLst>
            </a:blip>
            <a:srcRect l="398" t="5521" b="7458"/>
            <a:stretch>
              <a:fillRect/>
            </a:stretch>
          </p:blipFill>
          <p:spPr bwMode="auto">
            <a:xfrm>
              <a:off x="0" y="-26988"/>
              <a:ext cx="9144000" cy="4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386" y="2465351"/>
              <a:ext cx="919533" cy="919533"/>
            </a:xfrm>
            <a:prstGeom prst="rect">
              <a:avLst/>
            </a:prstGeom>
          </p:spPr>
        </p:pic>
      </p:grpSp>
      <p:sp>
        <p:nvSpPr>
          <p:cNvPr id="2" name="Rectangle à coins arrondis 1"/>
          <p:cNvSpPr/>
          <p:nvPr/>
        </p:nvSpPr>
        <p:spPr bwMode="auto">
          <a:xfrm>
            <a:off x="1620253" y="4765341"/>
            <a:ext cx="9144000" cy="2060575"/>
          </a:xfrm>
          <a:prstGeom prst="roundRect">
            <a:avLst>
              <a:gd name="adj" fmla="val 9382"/>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Espace réservé du pied de page 16"/>
          <p:cNvSpPr>
            <a:spLocks noGrp="1"/>
          </p:cNvSpPr>
          <p:nvPr>
            <p:ph type="ftr" sz="quarter" idx="11"/>
          </p:nvPr>
        </p:nvSpPr>
        <p:spPr>
          <a:xfrm>
            <a:off x="10868864" y="6303963"/>
            <a:ext cx="1331913" cy="509587"/>
          </a:xfrm>
        </p:spPr>
        <p:txBody>
          <a:bodyPr/>
          <a:lstStyle/>
          <a:p>
            <a:pPr>
              <a:defRPr/>
            </a:pPr>
            <a:r>
              <a:rPr lang="fr-FR" dirty="0"/>
              <a:t>Christian CHARLES CPC EPS</a:t>
            </a:r>
          </a:p>
        </p:txBody>
      </p:sp>
      <p:grpSp>
        <p:nvGrpSpPr>
          <p:cNvPr id="7" name="Groupe 16"/>
          <p:cNvGrpSpPr>
            <a:grpSpLocks/>
          </p:cNvGrpSpPr>
          <p:nvPr/>
        </p:nvGrpSpPr>
        <p:grpSpPr bwMode="auto">
          <a:xfrm>
            <a:off x="2190463" y="4765867"/>
            <a:ext cx="7306176" cy="2477141"/>
            <a:chOff x="-50" y="4797152"/>
            <a:chExt cx="6948314" cy="2477284"/>
          </a:xfrm>
        </p:grpSpPr>
        <p:sp>
          <p:nvSpPr>
            <p:cNvPr id="8" name="ZoneTexte 7"/>
            <p:cNvSpPr txBox="1"/>
            <p:nvPr/>
          </p:nvSpPr>
          <p:spPr>
            <a:xfrm>
              <a:off x="-50" y="4827471"/>
              <a:ext cx="5724525" cy="2446965"/>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355600" fontAlgn="auto">
                <a:lnSpc>
                  <a:spcPct val="150000"/>
                </a:lnSpc>
                <a:spcBef>
                  <a:spcPts val="0"/>
                </a:spcBef>
                <a:spcAft>
                  <a:spcPts val="0"/>
                </a:spcAft>
                <a:buFont typeface="Arial" pitchFamily="34" charset="0"/>
                <a:buChar char="•"/>
                <a:defRPr/>
              </a:pPr>
              <a:r>
                <a:rPr lang="fr-FR" dirty="0">
                  <a:latin typeface="+mn-lt"/>
                </a:rPr>
                <a:t> Est en sécurité car il roule bien à droite.</a:t>
              </a:r>
            </a:p>
            <a:p>
              <a:pPr marL="355600" fontAlgn="auto">
                <a:lnSpc>
                  <a:spcPct val="150000"/>
                </a:lnSpc>
                <a:spcBef>
                  <a:spcPts val="0"/>
                </a:spcBef>
                <a:spcAft>
                  <a:spcPts val="0"/>
                </a:spcAft>
                <a:buFont typeface="Arial" pitchFamily="34" charset="0"/>
                <a:buChar char="•"/>
                <a:defRPr/>
              </a:pPr>
              <a:r>
                <a:rPr lang="fr-FR" dirty="0">
                  <a:latin typeface="+mn-lt"/>
                </a:rPr>
                <a:t> Risque de gêner les véhicules qui arrivent derrière lui.</a:t>
              </a:r>
            </a:p>
            <a:p>
              <a:pPr marL="355600" fontAlgn="auto">
                <a:lnSpc>
                  <a:spcPct val="150000"/>
                </a:lnSpc>
                <a:spcBef>
                  <a:spcPts val="0"/>
                </a:spcBef>
                <a:spcAft>
                  <a:spcPts val="0"/>
                </a:spcAft>
                <a:buFont typeface="Arial" pitchFamily="34" charset="0"/>
                <a:buChar char="•"/>
                <a:defRPr/>
              </a:pPr>
              <a:r>
                <a:rPr lang="fr-FR" dirty="0">
                  <a:latin typeface="+mn-lt"/>
                </a:rPr>
                <a:t> Peut continuer à rouler à l’endroit où il se trouve.</a:t>
              </a:r>
            </a:p>
            <a:p>
              <a:pPr marL="355600" fontAlgn="auto">
                <a:lnSpc>
                  <a:spcPct val="150000"/>
                </a:lnSpc>
                <a:spcBef>
                  <a:spcPts val="0"/>
                </a:spcBef>
                <a:spcAft>
                  <a:spcPts val="0"/>
                </a:spcAft>
                <a:buFont typeface="Arial" pitchFamily="34" charset="0"/>
                <a:buChar char="•"/>
                <a:defRPr/>
              </a:pPr>
              <a:r>
                <a:rPr lang="fr-FR" dirty="0">
                  <a:latin typeface="+mn-lt"/>
                </a:rPr>
                <a:t> Serait plus en sécurité s’il roulait sur la bande cyclable.</a:t>
              </a:r>
            </a:p>
          </p:txBody>
        </p:sp>
        <p:grpSp>
          <p:nvGrpSpPr>
            <p:cNvPr id="9" name="Groupe 3"/>
            <p:cNvGrpSpPr>
              <a:grpSpLocks/>
            </p:cNvGrpSpPr>
            <p:nvPr/>
          </p:nvGrpSpPr>
          <p:grpSpPr bwMode="auto">
            <a:xfrm>
              <a:off x="5652120" y="4797152"/>
              <a:ext cx="1296144" cy="1944216"/>
              <a:chOff x="6660232" y="4653136"/>
              <a:chExt cx="1296144" cy="1944216"/>
            </a:xfrm>
          </p:grpSpPr>
          <p:grpSp>
            <p:nvGrpSpPr>
              <p:cNvPr id="10" name="Groupe 9"/>
              <p:cNvGrpSpPr>
                <a:grpSpLocks/>
              </p:cNvGrpSpPr>
              <p:nvPr/>
            </p:nvGrpSpPr>
            <p:grpSpPr bwMode="auto">
              <a:xfrm>
                <a:off x="6804248" y="5013176"/>
                <a:ext cx="288032" cy="1584176"/>
                <a:chOff x="6804248" y="5013176"/>
                <a:chExt cx="288032" cy="1584176"/>
              </a:xfrm>
            </p:grpSpPr>
            <p:sp>
              <p:nvSpPr>
                <p:cNvPr id="18" name="Rectangle 3"/>
                <p:cNvSpPr/>
                <p:nvPr/>
              </p:nvSpPr>
              <p:spPr>
                <a:xfrm>
                  <a:off x="6810375"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10375"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10375"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6810375"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1" name="Groupe 10"/>
              <p:cNvGrpSpPr>
                <a:grpSpLocks/>
              </p:cNvGrpSpPr>
              <p:nvPr/>
            </p:nvGrpSpPr>
            <p:grpSpPr bwMode="auto">
              <a:xfrm>
                <a:off x="7452320" y="5013176"/>
                <a:ext cx="288032" cy="1584176"/>
                <a:chOff x="6804248" y="5013176"/>
                <a:chExt cx="288032" cy="1584176"/>
              </a:xfrm>
            </p:grpSpPr>
            <p:sp>
              <p:nvSpPr>
                <p:cNvPr id="14" name="Rectangle 13"/>
                <p:cNvSpPr/>
                <p:nvPr/>
              </p:nvSpPr>
              <p:spPr>
                <a:xfrm>
                  <a:off x="6810003"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10003"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10003"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10003"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spTree>
    <p:extLst>
      <p:ext uri="{BB962C8B-B14F-4D97-AF65-F5344CB8AC3E}">
        <p14:creationId xmlns:p14="http://schemas.microsoft.com/office/powerpoint/2010/main" val="240129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20253" y="-26988"/>
            <a:ext cx="9144000" cy="4824259"/>
            <a:chOff x="0" y="-26988"/>
            <a:chExt cx="9144000" cy="4824259"/>
          </a:xfrm>
        </p:grpSpPr>
        <p:pic>
          <p:nvPicPr>
            <p:cNvPr id="4" name="Image 1" descr="Image6.bmp"/>
            <p:cNvPicPr>
              <a:picLocks noChangeAspect="1"/>
            </p:cNvPicPr>
            <p:nvPr/>
          </p:nvPicPr>
          <p:blipFill>
            <a:blip r:embed="rId3">
              <a:extLst>
                <a:ext uri="{28A0092B-C50C-407E-A947-70E740481C1C}">
                  <a14:useLocalDpi xmlns:a14="http://schemas.microsoft.com/office/drawing/2010/main" val="0"/>
                </a:ext>
              </a:extLst>
            </a:blip>
            <a:srcRect l="398" t="5521" b="7458"/>
            <a:stretch>
              <a:fillRect/>
            </a:stretch>
          </p:blipFill>
          <p:spPr bwMode="auto">
            <a:xfrm>
              <a:off x="0" y="-26988"/>
              <a:ext cx="9144000" cy="4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386" y="2465351"/>
              <a:ext cx="919533" cy="919533"/>
            </a:xfrm>
            <a:prstGeom prst="rect">
              <a:avLst/>
            </a:prstGeom>
          </p:spPr>
        </p:pic>
      </p:grpSp>
      <p:sp>
        <p:nvSpPr>
          <p:cNvPr id="2" name="Rectangle à coins arrondis 1"/>
          <p:cNvSpPr/>
          <p:nvPr/>
        </p:nvSpPr>
        <p:spPr bwMode="auto">
          <a:xfrm>
            <a:off x="1620253" y="4765341"/>
            <a:ext cx="9144000" cy="2060575"/>
          </a:xfrm>
          <a:prstGeom prst="roundRect">
            <a:avLst>
              <a:gd name="adj" fmla="val 9382"/>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Espace réservé du pied de page 16"/>
          <p:cNvSpPr>
            <a:spLocks noGrp="1"/>
          </p:cNvSpPr>
          <p:nvPr>
            <p:ph type="ftr" sz="quarter" idx="11"/>
          </p:nvPr>
        </p:nvSpPr>
        <p:spPr>
          <a:xfrm>
            <a:off x="10868864" y="6303963"/>
            <a:ext cx="1331913" cy="509587"/>
          </a:xfrm>
        </p:spPr>
        <p:txBody>
          <a:bodyPr/>
          <a:lstStyle/>
          <a:p>
            <a:pPr>
              <a:defRPr/>
            </a:pPr>
            <a:r>
              <a:rPr lang="fr-FR" dirty="0"/>
              <a:t>Christian CHARLES CPC EPS</a:t>
            </a:r>
          </a:p>
        </p:txBody>
      </p:sp>
      <p:grpSp>
        <p:nvGrpSpPr>
          <p:cNvPr id="7" name="Groupe 16"/>
          <p:cNvGrpSpPr>
            <a:grpSpLocks/>
          </p:cNvGrpSpPr>
          <p:nvPr/>
        </p:nvGrpSpPr>
        <p:grpSpPr bwMode="auto">
          <a:xfrm>
            <a:off x="2190463" y="4765867"/>
            <a:ext cx="7306176" cy="2477141"/>
            <a:chOff x="-50" y="4797152"/>
            <a:chExt cx="6948314" cy="2477284"/>
          </a:xfrm>
        </p:grpSpPr>
        <p:sp>
          <p:nvSpPr>
            <p:cNvPr id="8" name="ZoneTexte 7"/>
            <p:cNvSpPr txBox="1"/>
            <p:nvPr/>
          </p:nvSpPr>
          <p:spPr>
            <a:xfrm>
              <a:off x="-50" y="4827471"/>
              <a:ext cx="5724525" cy="2446965"/>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355600" fontAlgn="auto">
                <a:lnSpc>
                  <a:spcPct val="150000"/>
                </a:lnSpc>
                <a:spcBef>
                  <a:spcPts val="0"/>
                </a:spcBef>
                <a:spcAft>
                  <a:spcPts val="0"/>
                </a:spcAft>
                <a:buFont typeface="Arial" pitchFamily="34" charset="0"/>
                <a:buChar char="•"/>
                <a:defRPr/>
              </a:pPr>
              <a:r>
                <a:rPr lang="fr-FR" dirty="0">
                  <a:latin typeface="+mn-lt"/>
                </a:rPr>
                <a:t> Est en sécurité car il roule bien à droite.</a:t>
              </a:r>
            </a:p>
            <a:p>
              <a:pPr marL="355600" fontAlgn="auto">
                <a:lnSpc>
                  <a:spcPct val="150000"/>
                </a:lnSpc>
                <a:spcBef>
                  <a:spcPts val="0"/>
                </a:spcBef>
                <a:spcAft>
                  <a:spcPts val="0"/>
                </a:spcAft>
                <a:buFont typeface="Arial" pitchFamily="34" charset="0"/>
                <a:buChar char="•"/>
                <a:defRPr/>
              </a:pPr>
              <a:r>
                <a:rPr lang="fr-FR" dirty="0">
                  <a:latin typeface="+mn-lt"/>
                </a:rPr>
                <a:t> Risque de gêner les véhicules qui arrivent derrière lui.</a:t>
              </a:r>
            </a:p>
            <a:p>
              <a:pPr marL="355600" fontAlgn="auto">
                <a:lnSpc>
                  <a:spcPct val="150000"/>
                </a:lnSpc>
                <a:spcBef>
                  <a:spcPts val="0"/>
                </a:spcBef>
                <a:spcAft>
                  <a:spcPts val="0"/>
                </a:spcAft>
                <a:buFont typeface="Arial" pitchFamily="34" charset="0"/>
                <a:buChar char="•"/>
                <a:defRPr/>
              </a:pPr>
              <a:r>
                <a:rPr lang="fr-FR" dirty="0">
                  <a:latin typeface="+mn-lt"/>
                </a:rPr>
                <a:t> Peut continuer à rouler à l’endroit où il se trouve.</a:t>
              </a:r>
            </a:p>
            <a:p>
              <a:pPr marL="355600" fontAlgn="auto">
                <a:lnSpc>
                  <a:spcPct val="150000"/>
                </a:lnSpc>
                <a:spcBef>
                  <a:spcPts val="0"/>
                </a:spcBef>
                <a:spcAft>
                  <a:spcPts val="0"/>
                </a:spcAft>
                <a:buFont typeface="Arial" pitchFamily="34" charset="0"/>
                <a:buChar char="•"/>
                <a:defRPr/>
              </a:pPr>
              <a:r>
                <a:rPr lang="fr-FR" dirty="0">
                  <a:latin typeface="+mn-lt"/>
                </a:rPr>
                <a:t> Serait plus en sécurité s’il roulait sur la bande cyclable.</a:t>
              </a:r>
            </a:p>
          </p:txBody>
        </p:sp>
        <p:grpSp>
          <p:nvGrpSpPr>
            <p:cNvPr id="9" name="Groupe 3"/>
            <p:cNvGrpSpPr>
              <a:grpSpLocks/>
            </p:cNvGrpSpPr>
            <p:nvPr/>
          </p:nvGrpSpPr>
          <p:grpSpPr bwMode="auto">
            <a:xfrm>
              <a:off x="5652120" y="4797152"/>
              <a:ext cx="1296144" cy="1944216"/>
              <a:chOff x="6660232" y="4653136"/>
              <a:chExt cx="1296144" cy="1944216"/>
            </a:xfrm>
          </p:grpSpPr>
          <p:grpSp>
            <p:nvGrpSpPr>
              <p:cNvPr id="10" name="Groupe 9"/>
              <p:cNvGrpSpPr>
                <a:grpSpLocks/>
              </p:cNvGrpSpPr>
              <p:nvPr/>
            </p:nvGrpSpPr>
            <p:grpSpPr bwMode="auto">
              <a:xfrm>
                <a:off x="6804248" y="5013176"/>
                <a:ext cx="288032" cy="1584176"/>
                <a:chOff x="6804248" y="5013176"/>
                <a:chExt cx="288032" cy="1584176"/>
              </a:xfrm>
            </p:grpSpPr>
            <p:sp>
              <p:nvSpPr>
                <p:cNvPr id="18" name="Rectangle 3"/>
                <p:cNvSpPr/>
                <p:nvPr/>
              </p:nvSpPr>
              <p:spPr>
                <a:xfrm>
                  <a:off x="6810375"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10375"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10375"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6810375"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1" name="Groupe 10"/>
              <p:cNvGrpSpPr>
                <a:grpSpLocks/>
              </p:cNvGrpSpPr>
              <p:nvPr/>
            </p:nvGrpSpPr>
            <p:grpSpPr bwMode="auto">
              <a:xfrm>
                <a:off x="7452320" y="5013176"/>
                <a:ext cx="288032" cy="1584176"/>
                <a:chOff x="6804248" y="5013176"/>
                <a:chExt cx="288032" cy="1584176"/>
              </a:xfrm>
            </p:grpSpPr>
            <p:sp>
              <p:nvSpPr>
                <p:cNvPr id="14" name="Rectangle 13"/>
                <p:cNvSpPr/>
                <p:nvPr/>
              </p:nvSpPr>
              <p:spPr>
                <a:xfrm>
                  <a:off x="6810003"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10003"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10003"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10003"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grpSp>
        <p:nvGrpSpPr>
          <p:cNvPr id="22" name="Groupe 27"/>
          <p:cNvGrpSpPr>
            <a:grpSpLocks/>
          </p:cNvGrpSpPr>
          <p:nvPr/>
        </p:nvGrpSpPr>
        <p:grpSpPr bwMode="auto">
          <a:xfrm>
            <a:off x="8995916" y="5138274"/>
            <a:ext cx="287338" cy="287338"/>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e 27"/>
          <p:cNvGrpSpPr>
            <a:grpSpLocks/>
          </p:cNvGrpSpPr>
          <p:nvPr/>
        </p:nvGrpSpPr>
        <p:grpSpPr bwMode="auto">
          <a:xfrm>
            <a:off x="8315553" y="5568265"/>
            <a:ext cx="287338" cy="287338"/>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27"/>
          <p:cNvGrpSpPr>
            <a:grpSpLocks/>
          </p:cNvGrpSpPr>
          <p:nvPr/>
        </p:nvGrpSpPr>
        <p:grpSpPr bwMode="auto">
          <a:xfrm>
            <a:off x="8315558" y="6009129"/>
            <a:ext cx="287338" cy="287338"/>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e 27"/>
          <p:cNvGrpSpPr>
            <a:grpSpLocks/>
          </p:cNvGrpSpPr>
          <p:nvPr/>
        </p:nvGrpSpPr>
        <p:grpSpPr bwMode="auto">
          <a:xfrm>
            <a:off x="8315548" y="6450000"/>
            <a:ext cx="287338" cy="287338"/>
            <a:chOff x="8172400" y="1196752"/>
            <a:chExt cx="288032" cy="288032"/>
          </a:xfrm>
        </p:grpSpPr>
        <p:cxnSp>
          <p:nvCxnSpPr>
            <p:cNvPr id="32" name="Connecteur droit 3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4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98" y="0"/>
            <a:ext cx="7853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bwMode="auto">
          <a:xfrm>
            <a:off x="7951622" y="1810564"/>
            <a:ext cx="4112041" cy="1295868"/>
          </a:xfrm>
          <a:prstGeom prst="rect">
            <a:avLst/>
          </a:prstGeom>
          <a:solidFill>
            <a:schemeClr val="accent5">
              <a:lumMod val="20000"/>
              <a:lumOff val="80000"/>
            </a:schemeClr>
          </a:solidFill>
        </p:spPr>
        <p:txBody>
          <a:bodyPr wrap="square">
            <a:spAutoFit/>
          </a:bodyPr>
          <a:lstStyle/>
          <a:p>
            <a:pPr algn="ctr" fontAlgn="auto">
              <a:lnSpc>
                <a:spcPct val="150000"/>
              </a:lnSpc>
              <a:spcBef>
                <a:spcPts val="0"/>
              </a:spcBef>
              <a:spcAft>
                <a:spcPts val="0"/>
              </a:spcAft>
              <a:defRPr/>
            </a:pPr>
            <a:r>
              <a:rPr lang="fr-FR" b="1" dirty="0">
                <a:latin typeface="+mn-lt"/>
              </a:rPr>
              <a:t>Dans cette situation, quel est le ou la cycliste qui porte correctement son casque ?</a:t>
            </a:r>
          </a:p>
        </p:txBody>
      </p:sp>
      <p:sp>
        <p:nvSpPr>
          <p:cNvPr id="4" name="Rectangle à coins arrondis 3"/>
          <p:cNvSpPr/>
          <p:nvPr/>
        </p:nvSpPr>
        <p:spPr bwMode="auto">
          <a:xfrm>
            <a:off x="2388022" y="788571"/>
            <a:ext cx="504825"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à coins arrondis 4"/>
          <p:cNvSpPr/>
          <p:nvPr/>
        </p:nvSpPr>
        <p:spPr bwMode="auto">
          <a:xfrm>
            <a:off x="3685009" y="1004471"/>
            <a:ext cx="503238"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à coins arrondis 5"/>
          <p:cNvSpPr/>
          <p:nvPr/>
        </p:nvSpPr>
        <p:spPr bwMode="auto">
          <a:xfrm>
            <a:off x="4908972" y="715546"/>
            <a:ext cx="503237" cy="1081088"/>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20"/>
          <p:cNvSpPr txBox="1">
            <a:spLocks noChangeArrowheads="1"/>
          </p:cNvSpPr>
          <p:nvPr/>
        </p:nvSpPr>
        <p:spPr bwMode="auto">
          <a:xfrm>
            <a:off x="2388244" y="932240"/>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1</a:t>
            </a:r>
          </a:p>
        </p:txBody>
      </p:sp>
      <p:sp>
        <p:nvSpPr>
          <p:cNvPr id="8" name="ZoneTexte 21"/>
          <p:cNvSpPr txBox="1">
            <a:spLocks noChangeArrowheads="1"/>
          </p:cNvSpPr>
          <p:nvPr/>
        </p:nvSpPr>
        <p:spPr bwMode="auto">
          <a:xfrm>
            <a:off x="3684388" y="1220272"/>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2</a:t>
            </a:r>
          </a:p>
        </p:txBody>
      </p:sp>
      <p:sp>
        <p:nvSpPr>
          <p:cNvPr id="9" name="ZoneTexte 22"/>
          <p:cNvSpPr txBox="1">
            <a:spLocks noChangeArrowheads="1"/>
          </p:cNvSpPr>
          <p:nvPr/>
        </p:nvSpPr>
        <p:spPr bwMode="auto">
          <a:xfrm>
            <a:off x="4908525" y="860232"/>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3</a:t>
            </a:r>
          </a:p>
        </p:txBody>
      </p:sp>
      <p:grpSp>
        <p:nvGrpSpPr>
          <p:cNvPr id="10" name="Groupe 9"/>
          <p:cNvGrpSpPr/>
          <p:nvPr/>
        </p:nvGrpSpPr>
        <p:grpSpPr>
          <a:xfrm>
            <a:off x="8641432" y="3757696"/>
            <a:ext cx="2700337" cy="1800225"/>
            <a:chOff x="8256422" y="549275"/>
            <a:chExt cx="2700337" cy="1800225"/>
          </a:xfrm>
        </p:grpSpPr>
        <p:sp>
          <p:nvSpPr>
            <p:cNvPr id="11" name="Rectangle à coins arrondis 10"/>
            <p:cNvSpPr/>
            <p:nvPr/>
          </p:nvSpPr>
          <p:spPr bwMode="auto">
            <a:xfrm>
              <a:off x="8256422" y="549275"/>
              <a:ext cx="2700337" cy="18002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ZoneTexte 23"/>
            <p:cNvSpPr txBox="1">
              <a:spLocks noChangeArrowheads="1"/>
            </p:cNvSpPr>
            <p:nvPr/>
          </p:nvSpPr>
          <p:spPr bwMode="auto">
            <a:xfrm>
              <a:off x="8256967" y="692696"/>
              <a:ext cx="165618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latin typeface="Calibri" panose="020F0502020204030204" pitchFamily="34" charset="0"/>
                </a:rPr>
                <a:t>Le cycliste n°1</a:t>
              </a:r>
            </a:p>
            <a:p>
              <a:pPr eaLnBrk="1" hangingPunct="1">
                <a:lnSpc>
                  <a:spcPct val="150000"/>
                </a:lnSpc>
              </a:pPr>
              <a:r>
                <a:rPr lang="fr-FR" altLang="fr-FR">
                  <a:latin typeface="Calibri" panose="020F0502020204030204" pitchFamily="34" charset="0"/>
                </a:rPr>
                <a:t>La cycliste n°2</a:t>
              </a:r>
            </a:p>
            <a:p>
              <a:pPr eaLnBrk="1" hangingPunct="1">
                <a:lnSpc>
                  <a:spcPct val="150000"/>
                </a:lnSpc>
              </a:pPr>
              <a:r>
                <a:rPr lang="fr-FR" altLang="fr-FR">
                  <a:latin typeface="Calibri" panose="020F0502020204030204" pitchFamily="34" charset="0"/>
                </a:rPr>
                <a:t>Le cycliste n°3</a:t>
              </a:r>
            </a:p>
          </p:txBody>
        </p:sp>
        <p:grpSp>
          <p:nvGrpSpPr>
            <p:cNvPr id="13" name="Groupe 26"/>
            <p:cNvGrpSpPr/>
            <p:nvPr/>
          </p:nvGrpSpPr>
          <p:grpSpPr bwMode="auto">
            <a:xfrm>
              <a:off x="9985159" y="764704"/>
              <a:ext cx="288032" cy="1152128"/>
              <a:chOff x="8172400" y="764704"/>
              <a:chExt cx="288032" cy="1152128"/>
            </a:xfrm>
            <a:solidFill>
              <a:schemeClr val="bg1"/>
            </a:solidFill>
          </p:grpSpPr>
          <p:sp>
            <p:nvSpPr>
              <p:cNvPr id="14" name="Rectangle 13"/>
              <p:cNvSpPr/>
              <p:nvPr/>
            </p:nvSpPr>
            <p:spPr>
              <a:xfrm>
                <a:off x="8172400" y="764704"/>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8172400" y="1196752"/>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8172400" y="1628800"/>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sp>
        <p:nvSpPr>
          <p:cNvPr id="17" name="Espace réservé du pied de page 16"/>
          <p:cNvSpPr>
            <a:spLocks noGrp="1"/>
          </p:cNvSpPr>
          <p:nvPr>
            <p:ph type="ftr" sz="quarter" idx="11"/>
          </p:nvPr>
        </p:nvSpPr>
        <p:spPr>
          <a:xfrm>
            <a:off x="10820735" y="6303963"/>
            <a:ext cx="1331913" cy="509587"/>
          </a:xfrm>
        </p:spPr>
        <p:txBody>
          <a:bodyPr/>
          <a:lstStyle/>
          <a:p>
            <a:pPr>
              <a:defRPr/>
            </a:pPr>
            <a:r>
              <a:rPr lang="fr-FR" dirty="0"/>
              <a:t>Christian CHARLES CPC EPS</a:t>
            </a:r>
          </a:p>
        </p:txBody>
      </p:sp>
    </p:spTree>
    <p:extLst>
      <p:ext uri="{BB962C8B-B14F-4D97-AF65-F5344CB8AC3E}">
        <p14:creationId xmlns:p14="http://schemas.microsoft.com/office/powerpoint/2010/main" val="3834580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7853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p:nvPr/>
        </p:nvSpPr>
        <p:spPr bwMode="auto">
          <a:xfrm>
            <a:off x="2195513" y="981075"/>
            <a:ext cx="504825"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à coins arrondis 5"/>
          <p:cNvSpPr/>
          <p:nvPr/>
        </p:nvSpPr>
        <p:spPr bwMode="auto">
          <a:xfrm>
            <a:off x="3492500" y="1196975"/>
            <a:ext cx="503238"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à coins arrondis 6"/>
          <p:cNvSpPr/>
          <p:nvPr/>
        </p:nvSpPr>
        <p:spPr bwMode="auto">
          <a:xfrm>
            <a:off x="4716463" y="908050"/>
            <a:ext cx="503237" cy="1081088"/>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ZoneTexte 20"/>
          <p:cNvSpPr txBox="1">
            <a:spLocks noChangeArrowheads="1"/>
          </p:cNvSpPr>
          <p:nvPr/>
        </p:nvSpPr>
        <p:spPr bwMode="auto">
          <a:xfrm>
            <a:off x="2195735" y="1124744"/>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1</a:t>
            </a:r>
          </a:p>
        </p:txBody>
      </p:sp>
      <p:sp>
        <p:nvSpPr>
          <p:cNvPr id="9" name="ZoneTexte 21"/>
          <p:cNvSpPr txBox="1">
            <a:spLocks noChangeArrowheads="1"/>
          </p:cNvSpPr>
          <p:nvPr/>
        </p:nvSpPr>
        <p:spPr bwMode="auto">
          <a:xfrm>
            <a:off x="3491879" y="1412776"/>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2</a:t>
            </a:r>
          </a:p>
        </p:txBody>
      </p:sp>
      <p:sp>
        <p:nvSpPr>
          <p:cNvPr id="10" name="Rectangle à coins arrondis 9"/>
          <p:cNvSpPr/>
          <p:nvPr/>
        </p:nvSpPr>
        <p:spPr bwMode="auto">
          <a:xfrm>
            <a:off x="8721642" y="3597274"/>
            <a:ext cx="2700337" cy="18002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ZoneTexte 22"/>
          <p:cNvSpPr txBox="1">
            <a:spLocks noChangeArrowheads="1"/>
          </p:cNvSpPr>
          <p:nvPr/>
        </p:nvSpPr>
        <p:spPr bwMode="auto">
          <a:xfrm>
            <a:off x="4716016" y="1052736"/>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3</a:t>
            </a:r>
          </a:p>
        </p:txBody>
      </p:sp>
      <p:sp>
        <p:nvSpPr>
          <p:cNvPr id="12" name="ZoneTexte 23"/>
          <p:cNvSpPr txBox="1">
            <a:spLocks noChangeArrowheads="1"/>
          </p:cNvSpPr>
          <p:nvPr/>
        </p:nvSpPr>
        <p:spPr bwMode="auto">
          <a:xfrm>
            <a:off x="8722187" y="3740695"/>
            <a:ext cx="165618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latin typeface="Calibri" panose="020F0502020204030204" pitchFamily="34" charset="0"/>
              </a:rPr>
              <a:t>Le cycliste n°1</a:t>
            </a:r>
          </a:p>
          <a:p>
            <a:pPr eaLnBrk="1" hangingPunct="1">
              <a:lnSpc>
                <a:spcPct val="150000"/>
              </a:lnSpc>
            </a:pPr>
            <a:r>
              <a:rPr lang="fr-FR" altLang="fr-FR">
                <a:latin typeface="Calibri" panose="020F0502020204030204" pitchFamily="34" charset="0"/>
              </a:rPr>
              <a:t>La cycliste n°2</a:t>
            </a:r>
          </a:p>
          <a:p>
            <a:pPr eaLnBrk="1" hangingPunct="1">
              <a:lnSpc>
                <a:spcPct val="150000"/>
              </a:lnSpc>
            </a:pPr>
            <a:r>
              <a:rPr lang="fr-FR" altLang="fr-FR">
                <a:latin typeface="Calibri" panose="020F0502020204030204" pitchFamily="34" charset="0"/>
              </a:rPr>
              <a:t>Le cycliste n°3</a:t>
            </a:r>
          </a:p>
        </p:txBody>
      </p:sp>
      <p:grpSp>
        <p:nvGrpSpPr>
          <p:cNvPr id="13" name="Groupe 26"/>
          <p:cNvGrpSpPr/>
          <p:nvPr/>
        </p:nvGrpSpPr>
        <p:grpSpPr bwMode="auto">
          <a:xfrm>
            <a:off x="10450379" y="3812703"/>
            <a:ext cx="288032" cy="1152128"/>
            <a:chOff x="8172400" y="764704"/>
            <a:chExt cx="288032" cy="1152128"/>
          </a:xfrm>
          <a:solidFill>
            <a:schemeClr val="bg1"/>
          </a:solidFill>
        </p:grpSpPr>
        <p:sp>
          <p:nvSpPr>
            <p:cNvPr id="14" name="Rectangle 13"/>
            <p:cNvSpPr/>
            <p:nvPr/>
          </p:nvSpPr>
          <p:spPr>
            <a:xfrm>
              <a:off x="8172400" y="764704"/>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8172400" y="1196752"/>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8172400" y="1628800"/>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7" name="Groupe 27"/>
          <p:cNvGrpSpPr>
            <a:grpSpLocks/>
          </p:cNvGrpSpPr>
          <p:nvPr/>
        </p:nvGrpSpPr>
        <p:grpSpPr bwMode="auto">
          <a:xfrm>
            <a:off x="10450429" y="4244974"/>
            <a:ext cx="287338" cy="287338"/>
            <a:chOff x="8172400" y="1196752"/>
            <a:chExt cx="288032" cy="288032"/>
          </a:xfrm>
        </p:grpSpPr>
        <p:cxnSp>
          <p:nvCxnSpPr>
            <p:cNvPr id="18" name="Connecteur droit 1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Espace réservé du pied de page 18"/>
          <p:cNvSpPr>
            <a:spLocks noGrp="1"/>
          </p:cNvSpPr>
          <p:nvPr>
            <p:ph type="ftr" sz="quarter" idx="11"/>
          </p:nvPr>
        </p:nvSpPr>
        <p:spPr>
          <a:xfrm>
            <a:off x="10795920" y="6237288"/>
            <a:ext cx="1331912" cy="765175"/>
          </a:xfrm>
        </p:spPr>
        <p:txBody>
          <a:bodyPr/>
          <a:lstStyle/>
          <a:p>
            <a:pPr>
              <a:defRPr/>
            </a:pPr>
            <a:r>
              <a:rPr lang="fr-FR" dirty="0"/>
              <a:t>Christian CHARLES CPC EPS</a:t>
            </a:r>
          </a:p>
        </p:txBody>
      </p:sp>
      <p:sp>
        <p:nvSpPr>
          <p:cNvPr id="21" name="ZoneTexte 20"/>
          <p:cNvSpPr txBox="1"/>
          <p:nvPr/>
        </p:nvSpPr>
        <p:spPr bwMode="auto">
          <a:xfrm>
            <a:off x="7951622" y="1810564"/>
            <a:ext cx="4112041" cy="1295868"/>
          </a:xfrm>
          <a:prstGeom prst="rect">
            <a:avLst/>
          </a:prstGeom>
          <a:solidFill>
            <a:schemeClr val="accent5">
              <a:lumMod val="20000"/>
              <a:lumOff val="80000"/>
            </a:schemeClr>
          </a:solidFill>
        </p:spPr>
        <p:txBody>
          <a:bodyPr wrap="square">
            <a:spAutoFit/>
          </a:bodyPr>
          <a:lstStyle/>
          <a:p>
            <a:pPr algn="ctr" fontAlgn="auto">
              <a:lnSpc>
                <a:spcPct val="150000"/>
              </a:lnSpc>
              <a:spcBef>
                <a:spcPts val="0"/>
              </a:spcBef>
              <a:spcAft>
                <a:spcPts val="0"/>
              </a:spcAft>
              <a:defRPr/>
            </a:pPr>
            <a:r>
              <a:rPr lang="fr-FR" b="1" dirty="0">
                <a:latin typeface="+mn-lt"/>
              </a:rPr>
              <a:t>Dans cette situation, quel est le ou la cycliste qui porte correctement son casque ?</a:t>
            </a:r>
          </a:p>
        </p:txBody>
      </p:sp>
    </p:spTree>
    <p:extLst>
      <p:ext uri="{BB962C8B-B14F-4D97-AF65-F5344CB8AC3E}">
        <p14:creationId xmlns:p14="http://schemas.microsoft.com/office/powerpoint/2010/main" val="17358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e 4"/>
          <p:cNvGrpSpPr>
            <a:grpSpLocks/>
          </p:cNvGrpSpPr>
          <p:nvPr/>
        </p:nvGrpSpPr>
        <p:grpSpPr bwMode="auto">
          <a:xfrm>
            <a:off x="2711450" y="1557339"/>
            <a:ext cx="6840538" cy="3743325"/>
            <a:chOff x="1187624" y="2708920"/>
            <a:chExt cx="6840760" cy="3744416"/>
          </a:xfrm>
        </p:grpSpPr>
        <p:sp>
          <p:nvSpPr>
            <p:cNvPr id="6" name="Rectangle à coins arrondis 5"/>
            <p:cNvSpPr/>
            <p:nvPr/>
          </p:nvSpPr>
          <p:spPr>
            <a:xfrm>
              <a:off x="1187624" y="2708920"/>
              <a:ext cx="6840760" cy="37444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1228782" y="2924944"/>
              <a:ext cx="6686446" cy="34163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A.P.E.R</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Et</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Apprendre à </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porter secours</a:t>
              </a:r>
            </a:p>
          </p:txBody>
        </p:sp>
      </p:grpSp>
      <p:grpSp>
        <p:nvGrpSpPr>
          <p:cNvPr id="2051" name="Groupe 7"/>
          <p:cNvGrpSpPr>
            <a:grpSpLocks/>
          </p:cNvGrpSpPr>
          <p:nvPr/>
        </p:nvGrpSpPr>
        <p:grpSpPr bwMode="auto">
          <a:xfrm>
            <a:off x="9048751" y="5819776"/>
            <a:ext cx="1223963" cy="923925"/>
            <a:chOff x="2721394" y="2924944"/>
            <a:chExt cx="3856029" cy="1264629"/>
          </a:xfrm>
        </p:grpSpPr>
        <p:sp>
          <p:nvSpPr>
            <p:cNvPr id="9" name="Rectangle à coins arrondis 8"/>
            <p:cNvSpPr/>
            <p:nvPr/>
          </p:nvSpPr>
          <p:spPr>
            <a:xfrm>
              <a:off x="2721394" y="3005342"/>
              <a:ext cx="3856029" cy="11429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2887262" y="2924944"/>
              <a:ext cx="3369477" cy="126462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C3</a:t>
              </a:r>
            </a:p>
          </p:txBody>
        </p:sp>
      </p:grpSp>
      <p:sp>
        <p:nvSpPr>
          <p:cNvPr id="11" name="Espace réservé du pied de page 10"/>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57132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524000" y="1628775"/>
          <a:ext cx="9144000" cy="2941638"/>
        </p:xfrm>
        <a:graphic>
          <a:graphicData uri="http://schemas.openxmlformats.org/drawingml/2006/table">
            <a:tbl>
              <a:tblPr firstRow="1" bandRow="1">
                <a:tableStyleId>{5C22544A-7EE6-4342-B048-85BDC9FD1C3A}</a:tableStyleId>
              </a:tblPr>
              <a:tblGrid>
                <a:gridCol w="5724129">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75655">
                  <a:extLst>
                    <a:ext uri="{9D8B030D-6E8A-4147-A177-3AD203B41FA5}">
                      <a16:colId xmlns:a16="http://schemas.microsoft.com/office/drawing/2014/main" val="20002"/>
                    </a:ext>
                  </a:extLst>
                </a:gridCol>
              </a:tblGrid>
              <a:tr h="370880">
                <a:tc>
                  <a:txBody>
                    <a:bodyPr/>
                    <a:lstStyle/>
                    <a:p>
                      <a:r>
                        <a:rPr lang="fr-FR" sz="1800" dirty="0">
                          <a:solidFill>
                            <a:schemeClr val="tx1"/>
                          </a:solidFill>
                        </a:rPr>
                        <a:t>Pour…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a:solidFill>
                            <a:schemeClr val="tx1"/>
                          </a:solidFill>
                        </a:rPr>
                        <a:t>J’appelle</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a:solidFill>
                            <a:schemeClr val="tx1"/>
                          </a:solidFill>
                        </a:rPr>
                        <a:t>Je compose</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Une voiture en panne sur le bord de la route</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0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Une urgence médicale à domicile ; un blessé par accident ; un malaise dans un lieu public</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849">
                <a:tc>
                  <a:txBody>
                    <a:bodyPr/>
                    <a:lstStyle/>
                    <a:p>
                      <a:r>
                        <a:rPr lang="fr-FR" sz="1800" dirty="0"/>
                        <a:t>Un feu, un incendie ; un accident de la route ; un accident domestique ; une explosion ;</a:t>
                      </a:r>
                    </a:p>
                    <a:p>
                      <a:r>
                        <a:rPr lang="fr-FR" sz="1800" dirty="0"/>
                        <a:t>un dégagement de gaz ou de vapeurs toxiques ;</a:t>
                      </a:r>
                    </a:p>
                    <a:p>
                      <a:r>
                        <a:rPr lang="fr-FR" sz="1800" dirty="0"/>
                        <a:t>une noyade ; une inondation</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Toute situation d’urgence, si l’on ne sait pas qui appeler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Rectangle 3"/>
          <p:cNvSpPr/>
          <p:nvPr/>
        </p:nvSpPr>
        <p:spPr>
          <a:xfrm>
            <a:off x="4079876" y="260350"/>
            <a:ext cx="3960813" cy="400050"/>
          </a:xfrm>
          <a:prstGeom prst="rect">
            <a:avLst/>
          </a:prstGeom>
          <a:ln w="12700">
            <a:solidFill>
              <a:schemeClr val="tx1"/>
            </a:solidFill>
          </a:ln>
        </p:spPr>
        <p:txBody>
          <a:bodyPr>
            <a:spAutoFit/>
          </a:bodyPr>
          <a:lstStyle/>
          <a:p>
            <a:pPr>
              <a:defRPr/>
            </a:pPr>
            <a:r>
              <a:rPr lang="fr-FR" sz="2000" b="1" dirty="0">
                <a:solidFill>
                  <a:schemeClr val="accent6">
                    <a:lumMod val="75000"/>
                  </a:schemeClr>
                </a:solidFill>
                <a:latin typeface="Arial" charset="0"/>
              </a:rPr>
              <a:t>Connaître le monde de la santé</a:t>
            </a:r>
            <a:endParaRPr lang="fr-FR" sz="2000" dirty="0">
              <a:solidFill>
                <a:schemeClr val="accent6">
                  <a:lumMod val="75000"/>
                </a:schemeClr>
              </a:solidFill>
              <a:latin typeface="Arial" charset="0"/>
            </a:endParaRPr>
          </a:p>
        </p:txBody>
      </p:sp>
      <p:sp>
        <p:nvSpPr>
          <p:cNvPr id="3101" name="ZoneTexte 4"/>
          <p:cNvSpPr txBox="1">
            <a:spLocks noChangeArrowheads="1"/>
          </p:cNvSpPr>
          <p:nvPr/>
        </p:nvSpPr>
        <p:spPr bwMode="auto">
          <a:xfrm>
            <a:off x="1992314" y="908050"/>
            <a:ext cx="727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En cas d’urgence, à qui dois-je téléphoner, et à quel numéro ? </a:t>
            </a:r>
          </a:p>
        </p:txBody>
      </p:sp>
      <p:sp>
        <p:nvSpPr>
          <p:cNvPr id="6" name="Espace réservé du pied de page 5"/>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695481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557339"/>
          <a:ext cx="9144000" cy="3210360"/>
        </p:xfrm>
        <a:graphic>
          <a:graphicData uri="http://schemas.openxmlformats.org/drawingml/2006/table">
            <a:tbl>
              <a:tblPr firstRow="1" bandRow="1">
                <a:tableStyleId>{5C22544A-7EE6-4342-B048-85BDC9FD1C3A}</a:tableStyleId>
              </a:tblPr>
              <a:tblGrid>
                <a:gridCol w="5724129">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75655">
                  <a:extLst>
                    <a:ext uri="{9D8B030D-6E8A-4147-A177-3AD203B41FA5}">
                      <a16:colId xmlns:a16="http://schemas.microsoft.com/office/drawing/2014/main" val="20002"/>
                    </a:ext>
                  </a:extLst>
                </a:gridCol>
              </a:tblGrid>
              <a:tr h="370767">
                <a:tc>
                  <a:txBody>
                    <a:bodyPr/>
                    <a:lstStyle/>
                    <a:p>
                      <a:r>
                        <a:rPr lang="fr-FR" sz="1800" dirty="0">
                          <a:solidFill>
                            <a:schemeClr val="tx1"/>
                          </a:solidFill>
                        </a:rPr>
                        <a:t>Pour…</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a:solidFill>
                            <a:schemeClr val="tx1"/>
                          </a:solidFill>
                        </a:rPr>
                        <a:t>J’appelle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a:solidFill>
                            <a:schemeClr val="tx1"/>
                          </a:solidFill>
                        </a:rPr>
                        <a:t>Je compose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Une voiture en panne sur le bord de la route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9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Une urgence médicale à domicile ; un blessé par accident ; un malaise dans un lieu public</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485">
                <a:tc>
                  <a:txBody>
                    <a:bodyPr/>
                    <a:lstStyle/>
                    <a:p>
                      <a:r>
                        <a:rPr lang="fr-FR" sz="1800" dirty="0"/>
                        <a:t>Un feu, un incendie ; un accident de la route ; un accident domestique ; une explosion ;</a:t>
                      </a:r>
                    </a:p>
                    <a:p>
                      <a:r>
                        <a:rPr lang="fr-FR" sz="1800" dirty="0"/>
                        <a:t>un dégagement de gaz ou de vapeurs toxiques ;</a:t>
                      </a:r>
                    </a:p>
                    <a:p>
                      <a:r>
                        <a:rPr lang="fr-FR" sz="1800" dirty="0"/>
                        <a:t>une noyade ; une inondation</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9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Toute situation d’urgence, si l’on ne sait pas qui appeler.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ZoneTexte 3"/>
          <p:cNvSpPr txBox="1">
            <a:spLocks noChangeArrowheads="1"/>
          </p:cNvSpPr>
          <p:nvPr/>
        </p:nvSpPr>
        <p:spPr bwMode="auto">
          <a:xfrm>
            <a:off x="7608889" y="1916114"/>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La police</a:t>
            </a:r>
          </a:p>
        </p:txBody>
      </p:sp>
      <p:sp>
        <p:nvSpPr>
          <p:cNvPr id="5" name="ZoneTexte 4"/>
          <p:cNvSpPr txBox="1">
            <a:spLocks noChangeArrowheads="1"/>
          </p:cNvSpPr>
          <p:nvPr/>
        </p:nvSpPr>
        <p:spPr bwMode="auto">
          <a:xfrm>
            <a:off x="7464425" y="2482850"/>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Le SAMU</a:t>
            </a:r>
          </a:p>
        </p:txBody>
      </p:sp>
      <p:sp>
        <p:nvSpPr>
          <p:cNvPr id="6" name="ZoneTexte 5"/>
          <p:cNvSpPr txBox="1">
            <a:spLocks noChangeArrowheads="1"/>
          </p:cNvSpPr>
          <p:nvPr/>
        </p:nvSpPr>
        <p:spPr bwMode="auto">
          <a:xfrm>
            <a:off x="7319964" y="3357563"/>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solidFill>
                  <a:srgbClr val="0070C0"/>
                </a:solidFill>
              </a:rPr>
              <a:t>Les pompiers</a:t>
            </a:r>
          </a:p>
        </p:txBody>
      </p:sp>
      <p:sp>
        <p:nvSpPr>
          <p:cNvPr id="7" name="ZoneTexte 6"/>
          <p:cNvSpPr txBox="1">
            <a:spLocks noChangeArrowheads="1"/>
          </p:cNvSpPr>
          <p:nvPr/>
        </p:nvSpPr>
        <p:spPr bwMode="auto">
          <a:xfrm>
            <a:off x="7391400" y="4151313"/>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Un service de secours</a:t>
            </a:r>
          </a:p>
        </p:txBody>
      </p:sp>
      <p:sp>
        <p:nvSpPr>
          <p:cNvPr id="8" name="ZoneTexte 7"/>
          <p:cNvSpPr txBox="1">
            <a:spLocks noChangeArrowheads="1"/>
          </p:cNvSpPr>
          <p:nvPr/>
        </p:nvSpPr>
        <p:spPr bwMode="auto">
          <a:xfrm>
            <a:off x="9696450" y="1916114"/>
            <a:ext cx="50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17</a:t>
            </a:r>
          </a:p>
        </p:txBody>
      </p:sp>
      <p:sp>
        <p:nvSpPr>
          <p:cNvPr id="9" name="ZoneTexte 8"/>
          <p:cNvSpPr txBox="1">
            <a:spLocks noChangeArrowheads="1"/>
          </p:cNvSpPr>
          <p:nvPr/>
        </p:nvSpPr>
        <p:spPr bwMode="auto">
          <a:xfrm>
            <a:off x="9696450" y="2482850"/>
            <a:ext cx="50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15</a:t>
            </a:r>
          </a:p>
        </p:txBody>
      </p:sp>
      <p:sp>
        <p:nvSpPr>
          <p:cNvPr id="10" name="ZoneTexte 9"/>
          <p:cNvSpPr txBox="1">
            <a:spLocks noChangeArrowheads="1"/>
          </p:cNvSpPr>
          <p:nvPr/>
        </p:nvSpPr>
        <p:spPr bwMode="auto">
          <a:xfrm>
            <a:off x="9696450" y="3357563"/>
            <a:ext cx="503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18</a:t>
            </a:r>
          </a:p>
        </p:txBody>
      </p:sp>
      <p:sp>
        <p:nvSpPr>
          <p:cNvPr id="11" name="ZoneTexte 10"/>
          <p:cNvSpPr txBox="1">
            <a:spLocks noChangeArrowheads="1"/>
          </p:cNvSpPr>
          <p:nvPr/>
        </p:nvSpPr>
        <p:spPr bwMode="auto">
          <a:xfrm>
            <a:off x="9299576" y="42926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15, 18, 112</a:t>
            </a:r>
          </a:p>
        </p:txBody>
      </p:sp>
      <p:sp>
        <p:nvSpPr>
          <p:cNvPr id="12" name="Rectangle 11"/>
          <p:cNvSpPr/>
          <p:nvPr/>
        </p:nvSpPr>
        <p:spPr>
          <a:xfrm>
            <a:off x="4079876" y="260350"/>
            <a:ext cx="3960813" cy="400050"/>
          </a:xfrm>
          <a:prstGeom prst="rect">
            <a:avLst/>
          </a:prstGeom>
          <a:ln w="12700">
            <a:solidFill>
              <a:schemeClr val="tx1"/>
            </a:solidFill>
          </a:ln>
        </p:spPr>
        <p:txBody>
          <a:bodyPr>
            <a:spAutoFit/>
          </a:bodyPr>
          <a:lstStyle/>
          <a:p>
            <a:pPr>
              <a:defRPr/>
            </a:pPr>
            <a:r>
              <a:rPr lang="fr-FR" sz="2000" b="1" dirty="0">
                <a:solidFill>
                  <a:schemeClr val="accent6">
                    <a:lumMod val="75000"/>
                  </a:schemeClr>
                </a:solidFill>
                <a:latin typeface="Arial" charset="0"/>
              </a:rPr>
              <a:t>Connaître le monde de la santé</a:t>
            </a:r>
            <a:endParaRPr lang="fr-FR" sz="2000" dirty="0">
              <a:solidFill>
                <a:schemeClr val="accent6">
                  <a:lumMod val="75000"/>
                </a:schemeClr>
              </a:solidFill>
              <a:latin typeface="Arial" charset="0"/>
            </a:endParaRPr>
          </a:p>
        </p:txBody>
      </p:sp>
      <p:sp>
        <p:nvSpPr>
          <p:cNvPr id="13" name="Espace réservé du pied de page 1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90654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e 35"/>
          <p:cNvGrpSpPr>
            <a:grpSpLocks/>
          </p:cNvGrpSpPr>
          <p:nvPr/>
        </p:nvGrpSpPr>
        <p:grpSpPr bwMode="auto">
          <a:xfrm>
            <a:off x="1558926" y="119063"/>
            <a:ext cx="9109075" cy="4678362"/>
            <a:chOff x="35496" y="118954"/>
            <a:chExt cx="9108505" cy="4678198"/>
          </a:xfrm>
        </p:grpSpPr>
        <p:sp>
          <p:nvSpPr>
            <p:cNvPr id="4100" name="Rectangle 1"/>
            <p:cNvSpPr>
              <a:spLocks noChangeArrowheads="1"/>
            </p:cNvSpPr>
            <p:nvPr/>
          </p:nvSpPr>
          <p:spPr bwMode="auto">
            <a:xfrm>
              <a:off x="35497" y="118954"/>
              <a:ext cx="9108504" cy="5847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4101" name="Groupe 34"/>
            <p:cNvGrpSpPr>
              <a:grpSpLocks/>
            </p:cNvGrpSpPr>
            <p:nvPr/>
          </p:nvGrpSpPr>
          <p:grpSpPr bwMode="auto">
            <a:xfrm>
              <a:off x="35496" y="1456663"/>
              <a:ext cx="8856984" cy="3340489"/>
              <a:chOff x="35496" y="1456663"/>
              <a:chExt cx="8856984" cy="3340489"/>
            </a:xfrm>
          </p:grpSpPr>
          <p:pic>
            <p:nvPicPr>
              <p:cNvPr id="41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56663"/>
                <a:ext cx="3528392" cy="334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e 31"/>
              <p:cNvGrpSpPr>
                <a:grpSpLocks/>
              </p:cNvGrpSpPr>
              <p:nvPr/>
            </p:nvGrpSpPr>
            <p:grpSpPr bwMode="auto">
              <a:xfrm>
                <a:off x="3328645" y="1700808"/>
                <a:ext cx="5563835" cy="2573213"/>
                <a:chOff x="2248525" y="1700808"/>
                <a:chExt cx="5563835" cy="2573213"/>
              </a:xfrm>
            </p:grpSpPr>
            <p:sp>
              <p:nvSpPr>
                <p:cNvPr id="4104" name="Rectangle 3"/>
                <p:cNvSpPr>
                  <a:spLocks noChangeArrowheads="1"/>
                </p:cNvSpPr>
                <p:nvPr/>
              </p:nvSpPr>
              <p:spPr bwMode="auto">
                <a:xfrm>
                  <a:off x="3059832" y="2935193"/>
                  <a:ext cx="475252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t>Empêcher le blessé de bouger.</a:t>
                  </a:r>
                </a:p>
                <a:p>
                  <a:pPr eaLnBrk="1" hangingPunct="1">
                    <a:lnSpc>
                      <a:spcPct val="150000"/>
                    </a:lnSpc>
                  </a:pPr>
                  <a:r>
                    <a:rPr lang="fr-FR" altLang="fr-FR"/>
                    <a:t>Envelopper sa blessure dans un bandage.</a:t>
                  </a:r>
                </a:p>
                <a:p>
                  <a:pPr eaLnBrk="1" hangingPunct="1">
                    <a:lnSpc>
                      <a:spcPct val="150000"/>
                    </a:lnSpc>
                  </a:pPr>
                  <a:r>
                    <a:rPr lang="fr-FR" altLang="fr-FR"/>
                    <a:t>Surveiller la conscience et la ventilation.</a:t>
                  </a:r>
                </a:p>
              </p:txBody>
            </p:sp>
            <p:grpSp>
              <p:nvGrpSpPr>
                <p:cNvPr id="4105" name="Groupe 7"/>
                <p:cNvGrpSpPr>
                  <a:grpSpLocks/>
                </p:cNvGrpSpPr>
                <p:nvPr/>
              </p:nvGrpSpPr>
              <p:grpSpPr bwMode="auto">
                <a:xfrm>
                  <a:off x="2627784" y="2905869"/>
                  <a:ext cx="432048" cy="1368152"/>
                  <a:chOff x="2627784" y="980728"/>
                  <a:chExt cx="432048" cy="1368152"/>
                </a:xfrm>
              </p:grpSpPr>
              <p:sp>
                <p:nvSpPr>
                  <p:cNvPr id="4107" name="ZoneTexte 4"/>
                  <p:cNvSpPr txBox="1">
                    <a:spLocks noChangeArrowheads="1"/>
                  </p:cNvSpPr>
                  <p:nvPr/>
                </p:nvSpPr>
                <p:spPr bwMode="auto">
                  <a:xfrm>
                    <a:off x="2627784" y="98072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4108" name="ZoneTexte 5"/>
                  <p:cNvSpPr txBox="1">
                    <a:spLocks noChangeArrowheads="1"/>
                  </p:cNvSpPr>
                  <p:nvPr/>
                </p:nvSpPr>
                <p:spPr bwMode="auto">
                  <a:xfrm>
                    <a:off x="2627784" y="1412776"/>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4109" name="ZoneTexte 6"/>
                  <p:cNvSpPr txBox="1">
                    <a:spLocks noChangeArrowheads="1"/>
                  </p:cNvSpPr>
                  <p:nvPr/>
                </p:nvSpPr>
                <p:spPr bwMode="auto">
                  <a:xfrm>
                    <a:off x="2627784" y="18256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4106" name="Rectangle 8"/>
                <p:cNvSpPr>
                  <a:spLocks noChangeArrowheads="1"/>
                </p:cNvSpPr>
                <p:nvPr/>
              </p:nvSpPr>
              <p:spPr bwMode="auto">
                <a:xfrm>
                  <a:off x="2248525" y="1700808"/>
                  <a:ext cx="5339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supérieur</a:t>
                  </a:r>
                  <a:endParaRPr lang="fr-FR" altLang="fr-FR" b="1"/>
                </a:p>
              </p:txBody>
            </p:sp>
          </p:grpSp>
        </p:grpSp>
      </p:grpSp>
      <p:sp>
        <p:nvSpPr>
          <p:cNvPr id="34" name="Espace réservé du pied de page 33"/>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717587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457325"/>
            <a:ext cx="35290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14340" name="Groupe 31"/>
          <p:cNvGrpSpPr>
            <a:grpSpLocks/>
          </p:cNvGrpSpPr>
          <p:nvPr/>
        </p:nvGrpSpPr>
        <p:grpSpPr bwMode="auto">
          <a:xfrm>
            <a:off x="4852989" y="1700214"/>
            <a:ext cx="5564187" cy="2573337"/>
            <a:chOff x="2248525" y="1700808"/>
            <a:chExt cx="5563835" cy="2573213"/>
          </a:xfrm>
        </p:grpSpPr>
        <p:sp>
          <p:nvSpPr>
            <p:cNvPr id="14348" name="Rectangle 3"/>
            <p:cNvSpPr>
              <a:spLocks noChangeArrowheads="1"/>
            </p:cNvSpPr>
            <p:nvPr/>
          </p:nvSpPr>
          <p:spPr bwMode="auto">
            <a:xfrm>
              <a:off x="3059832" y="2935193"/>
              <a:ext cx="475252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t>Empêcher le blessé de bouger.</a:t>
              </a:r>
            </a:p>
            <a:p>
              <a:pPr eaLnBrk="1" hangingPunct="1">
                <a:lnSpc>
                  <a:spcPct val="150000"/>
                </a:lnSpc>
              </a:pPr>
              <a:r>
                <a:rPr lang="fr-FR" altLang="fr-FR"/>
                <a:t>Envelopper sa blessure dans un bandage.</a:t>
              </a:r>
            </a:p>
            <a:p>
              <a:pPr eaLnBrk="1" hangingPunct="1">
                <a:lnSpc>
                  <a:spcPct val="150000"/>
                </a:lnSpc>
              </a:pPr>
              <a:r>
                <a:rPr lang="fr-FR" altLang="fr-FR"/>
                <a:t>Surveiller la conscience et la ventilation.</a:t>
              </a:r>
            </a:p>
          </p:txBody>
        </p:sp>
        <p:grpSp>
          <p:nvGrpSpPr>
            <p:cNvPr id="14349" name="Groupe 7"/>
            <p:cNvGrpSpPr>
              <a:grpSpLocks/>
            </p:cNvGrpSpPr>
            <p:nvPr/>
          </p:nvGrpSpPr>
          <p:grpSpPr bwMode="auto">
            <a:xfrm>
              <a:off x="2627784" y="2905869"/>
              <a:ext cx="432048" cy="1368152"/>
              <a:chOff x="2627784" y="980728"/>
              <a:chExt cx="432048" cy="1368152"/>
            </a:xfrm>
          </p:grpSpPr>
          <p:sp>
            <p:nvSpPr>
              <p:cNvPr id="14351" name="ZoneTexte 4"/>
              <p:cNvSpPr txBox="1">
                <a:spLocks noChangeArrowheads="1"/>
              </p:cNvSpPr>
              <p:nvPr/>
            </p:nvSpPr>
            <p:spPr bwMode="auto">
              <a:xfrm>
                <a:off x="2627784" y="98072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4352" name="ZoneTexte 5"/>
              <p:cNvSpPr txBox="1">
                <a:spLocks noChangeArrowheads="1"/>
              </p:cNvSpPr>
              <p:nvPr/>
            </p:nvSpPr>
            <p:spPr bwMode="auto">
              <a:xfrm>
                <a:off x="2627784" y="1412776"/>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4353" name="ZoneTexte 6"/>
              <p:cNvSpPr txBox="1">
                <a:spLocks noChangeArrowheads="1"/>
              </p:cNvSpPr>
              <p:nvPr/>
            </p:nvSpPr>
            <p:spPr bwMode="auto">
              <a:xfrm>
                <a:off x="2627784" y="18256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4350" name="Rectangle 8"/>
            <p:cNvSpPr>
              <a:spLocks noChangeArrowheads="1"/>
            </p:cNvSpPr>
            <p:nvPr/>
          </p:nvSpPr>
          <p:spPr bwMode="auto">
            <a:xfrm>
              <a:off x="2248525" y="1700808"/>
              <a:ext cx="5339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supérieur</a:t>
              </a:r>
              <a:endParaRPr lang="fr-FR" altLang="fr-FR" b="1"/>
            </a:p>
          </p:txBody>
        </p:sp>
      </p:grpSp>
      <p:grpSp>
        <p:nvGrpSpPr>
          <p:cNvPr id="4" name="Groupe 13"/>
          <p:cNvGrpSpPr>
            <a:grpSpLocks/>
          </p:cNvGrpSpPr>
          <p:nvPr/>
        </p:nvGrpSpPr>
        <p:grpSpPr bwMode="auto">
          <a:xfrm>
            <a:off x="5375276" y="3141664"/>
            <a:ext cx="144463" cy="142875"/>
            <a:chOff x="3851920" y="3140968"/>
            <a:chExt cx="144016" cy="144016"/>
          </a:xfrm>
        </p:grpSpPr>
        <p:cxnSp>
          <p:nvCxnSpPr>
            <p:cNvPr id="12" name="Connecteur droit 11"/>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21"/>
          <p:cNvGrpSpPr>
            <a:grpSpLocks/>
          </p:cNvGrpSpPr>
          <p:nvPr/>
        </p:nvGrpSpPr>
        <p:grpSpPr bwMode="auto">
          <a:xfrm>
            <a:off x="5375276" y="3933825"/>
            <a:ext cx="144463" cy="215900"/>
            <a:chOff x="3851920" y="3933056"/>
            <a:chExt cx="144016" cy="216024"/>
          </a:xfrm>
        </p:grpSpPr>
        <p:cxnSp>
          <p:nvCxnSpPr>
            <p:cNvPr id="20" name="Connecteur droit 19"/>
            <p:cNvCxnSpPr/>
            <p:nvPr/>
          </p:nvCxnSpPr>
          <p:spPr>
            <a:xfrm>
              <a:off x="3851920" y="3933056"/>
              <a:ext cx="14401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51920" y="3933056"/>
              <a:ext cx="14401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Espace réservé du pied de page 2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87070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419225"/>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6299" y="1847602"/>
            <a:ext cx="7015163" cy="2822311"/>
          </a:xfrm>
          <a:prstGeom prst="rect">
            <a:avLst/>
          </a:prstGeom>
        </p:spPr>
        <p:txBody>
          <a:bodyPr wrap="square">
            <a:spAutoFit/>
          </a:bodyPr>
          <a:lstStyle/>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Piste réservée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Accès interdit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garer son vélo.</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94104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292726" y="1773238"/>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inférieur</a:t>
            </a:r>
            <a:endParaRPr lang="fr-FR" altLang="fr-FR" b="1"/>
          </a:p>
        </p:txBody>
      </p:sp>
      <p:sp>
        <p:nvSpPr>
          <p:cNvPr id="5123" name="Rectangle 4"/>
          <p:cNvSpPr>
            <a:spLocks noChangeArrowheads="1"/>
          </p:cNvSpPr>
          <p:nvPr/>
        </p:nvSpPr>
        <p:spPr bwMode="auto">
          <a:xfrm>
            <a:off x="6024563" y="2924176"/>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Mettre la victime à l’ombre.</a:t>
            </a:r>
          </a:p>
          <a:p>
            <a:pPr eaLnBrk="1" hangingPunct="1">
              <a:lnSpc>
                <a:spcPct val="150000"/>
              </a:lnSpc>
            </a:pPr>
            <a:r>
              <a:rPr lang="fr-FR" altLang="fr-FR"/>
              <a:t>Couvrir la victime et la réconforter.</a:t>
            </a:r>
          </a:p>
          <a:p>
            <a:pPr eaLnBrk="1" hangingPunct="1">
              <a:lnSpc>
                <a:spcPct val="150000"/>
              </a:lnSpc>
            </a:pPr>
            <a:r>
              <a:rPr lang="fr-FR" altLang="fr-FR"/>
              <a:t>Empêcher la blessée de bouger.</a:t>
            </a:r>
          </a:p>
          <a:p>
            <a:pPr eaLnBrk="1" hangingPunct="1">
              <a:lnSpc>
                <a:spcPct val="150000"/>
              </a:lnSpc>
            </a:pPr>
            <a:r>
              <a:rPr lang="fr-FR" altLang="fr-FR"/>
              <a:t>Surveiller la conscience et la ventilation.</a:t>
            </a:r>
          </a:p>
        </p:txBody>
      </p:sp>
      <p:grpSp>
        <p:nvGrpSpPr>
          <p:cNvPr id="5124" name="Groupe 12"/>
          <p:cNvGrpSpPr>
            <a:grpSpLocks/>
          </p:cNvGrpSpPr>
          <p:nvPr/>
        </p:nvGrpSpPr>
        <p:grpSpPr bwMode="auto">
          <a:xfrm>
            <a:off x="5664200" y="2781300"/>
            <a:ext cx="431800" cy="1314450"/>
            <a:chOff x="2627784" y="908720"/>
            <a:chExt cx="432048" cy="1315308"/>
          </a:xfrm>
        </p:grpSpPr>
        <p:sp>
          <p:nvSpPr>
            <p:cNvPr id="5129"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5130"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5131"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5125" name="ZoneTexte 6"/>
          <p:cNvSpPr txBox="1">
            <a:spLocks noChangeArrowheads="1"/>
          </p:cNvSpPr>
          <p:nvPr/>
        </p:nvSpPr>
        <p:spPr bwMode="auto">
          <a:xfrm>
            <a:off x="5664200" y="4005264"/>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pic>
        <p:nvPicPr>
          <p:cNvPr id="51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557338"/>
            <a:ext cx="3744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sp>
        <p:nvSpPr>
          <p:cNvPr id="13" name="Espace réservé du pied de page 1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4076844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292726" y="1773238"/>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inférieur</a:t>
            </a:r>
            <a:endParaRPr lang="fr-FR" altLang="fr-FR" b="1"/>
          </a:p>
        </p:txBody>
      </p:sp>
      <p:sp>
        <p:nvSpPr>
          <p:cNvPr id="15363" name="Rectangle 4"/>
          <p:cNvSpPr>
            <a:spLocks noChangeArrowheads="1"/>
          </p:cNvSpPr>
          <p:nvPr/>
        </p:nvSpPr>
        <p:spPr bwMode="auto">
          <a:xfrm>
            <a:off x="6024563" y="2924176"/>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Mettre la victime à l’ombre.</a:t>
            </a:r>
          </a:p>
          <a:p>
            <a:pPr eaLnBrk="1" hangingPunct="1">
              <a:lnSpc>
                <a:spcPct val="150000"/>
              </a:lnSpc>
            </a:pPr>
            <a:r>
              <a:rPr lang="fr-FR" altLang="fr-FR"/>
              <a:t>Couvrir la victime et la réconforter.</a:t>
            </a:r>
          </a:p>
          <a:p>
            <a:pPr eaLnBrk="1" hangingPunct="1">
              <a:lnSpc>
                <a:spcPct val="150000"/>
              </a:lnSpc>
            </a:pPr>
            <a:r>
              <a:rPr lang="fr-FR" altLang="fr-FR"/>
              <a:t>Empêcher la blessée de bouger.</a:t>
            </a:r>
          </a:p>
          <a:p>
            <a:pPr eaLnBrk="1" hangingPunct="1">
              <a:lnSpc>
                <a:spcPct val="150000"/>
              </a:lnSpc>
            </a:pPr>
            <a:r>
              <a:rPr lang="fr-FR" altLang="fr-FR"/>
              <a:t>Surveiller la conscience et la ventilation.</a:t>
            </a:r>
          </a:p>
        </p:txBody>
      </p:sp>
      <p:grpSp>
        <p:nvGrpSpPr>
          <p:cNvPr id="15364" name="Groupe 12"/>
          <p:cNvGrpSpPr>
            <a:grpSpLocks/>
          </p:cNvGrpSpPr>
          <p:nvPr/>
        </p:nvGrpSpPr>
        <p:grpSpPr bwMode="auto">
          <a:xfrm>
            <a:off x="5664200" y="2781300"/>
            <a:ext cx="431800" cy="1314450"/>
            <a:chOff x="2627784" y="908720"/>
            <a:chExt cx="432048" cy="1315308"/>
          </a:xfrm>
        </p:grpSpPr>
        <p:sp>
          <p:nvSpPr>
            <p:cNvPr id="15378"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5379"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5380"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5365" name="ZoneTexte 6"/>
          <p:cNvSpPr txBox="1">
            <a:spLocks noChangeArrowheads="1"/>
          </p:cNvSpPr>
          <p:nvPr/>
        </p:nvSpPr>
        <p:spPr bwMode="auto">
          <a:xfrm>
            <a:off x="5664200" y="4005264"/>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pic>
        <p:nvPicPr>
          <p:cNvPr id="153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557338"/>
            <a:ext cx="3744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3" name="Groupe 10"/>
          <p:cNvGrpSpPr>
            <a:grpSpLocks/>
          </p:cNvGrpSpPr>
          <p:nvPr/>
        </p:nvGrpSpPr>
        <p:grpSpPr bwMode="auto">
          <a:xfrm>
            <a:off x="5808664" y="3357564"/>
            <a:ext cx="142875" cy="142875"/>
            <a:chOff x="3851920" y="3140968"/>
            <a:chExt cx="144016" cy="144016"/>
          </a:xfrm>
        </p:grpSpPr>
        <p:cxnSp>
          <p:nvCxnSpPr>
            <p:cNvPr id="13" name="Connecteur droit 12"/>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4"/>
          <p:cNvGrpSpPr>
            <a:grpSpLocks/>
          </p:cNvGrpSpPr>
          <p:nvPr/>
        </p:nvGrpSpPr>
        <p:grpSpPr bwMode="auto">
          <a:xfrm>
            <a:off x="5808664" y="3789363"/>
            <a:ext cx="142875" cy="144462"/>
            <a:chOff x="3851920" y="3140968"/>
            <a:chExt cx="144016" cy="144016"/>
          </a:xfrm>
        </p:grpSpPr>
        <p:cxnSp>
          <p:nvCxnSpPr>
            <p:cNvPr id="16" name="Connecteur droit 15"/>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17"/>
          <p:cNvGrpSpPr>
            <a:grpSpLocks/>
          </p:cNvGrpSpPr>
          <p:nvPr/>
        </p:nvGrpSpPr>
        <p:grpSpPr bwMode="auto">
          <a:xfrm>
            <a:off x="5808664" y="4221163"/>
            <a:ext cx="142875" cy="144462"/>
            <a:chOff x="3851920" y="3140968"/>
            <a:chExt cx="144016" cy="144016"/>
          </a:xfrm>
        </p:grpSpPr>
        <p:cxnSp>
          <p:nvCxnSpPr>
            <p:cNvPr id="19" name="Connecteur droit 18"/>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Espace réservé du pied de page 20"/>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0121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828800"/>
            <a:ext cx="39608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5221289" y="1773238"/>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dorsal</a:t>
            </a:r>
            <a:endParaRPr lang="fr-FR" altLang="fr-FR" b="1"/>
          </a:p>
        </p:txBody>
      </p:sp>
      <p:grpSp>
        <p:nvGrpSpPr>
          <p:cNvPr id="6148" name="Groupe 12"/>
          <p:cNvGrpSpPr>
            <a:grpSpLocks/>
          </p:cNvGrpSpPr>
          <p:nvPr/>
        </p:nvGrpSpPr>
        <p:grpSpPr bwMode="auto">
          <a:xfrm>
            <a:off x="5591175" y="2781300"/>
            <a:ext cx="433388" cy="1314450"/>
            <a:chOff x="2627784" y="908720"/>
            <a:chExt cx="432048" cy="1315308"/>
          </a:xfrm>
        </p:grpSpPr>
        <p:sp>
          <p:nvSpPr>
            <p:cNvPr id="6153"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4"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5"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6149" name="ZoneTexte 6"/>
          <p:cNvSpPr txBox="1">
            <a:spLocks noChangeArrowheads="1"/>
          </p:cNvSpPr>
          <p:nvPr/>
        </p:nvSpPr>
        <p:spPr bwMode="auto">
          <a:xfrm>
            <a:off x="5591175" y="393382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0" name="Rectangle 10"/>
          <p:cNvSpPr>
            <a:spLocks noChangeArrowheads="1"/>
          </p:cNvSpPr>
          <p:nvPr/>
        </p:nvSpPr>
        <p:spPr bwMode="auto">
          <a:xfrm>
            <a:off x="6024563" y="2894014"/>
            <a:ext cx="4464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Donner de l’eau au blessé.</a:t>
            </a:r>
          </a:p>
          <a:p>
            <a:pPr eaLnBrk="1" hangingPunct="1">
              <a:lnSpc>
                <a:spcPct val="150000"/>
              </a:lnSpc>
            </a:pPr>
            <a:r>
              <a:rPr lang="fr-FR" altLang="fr-FR"/>
              <a:t>Empêcher tout mouvement de la victime.</a:t>
            </a:r>
          </a:p>
          <a:p>
            <a:pPr eaLnBrk="1" hangingPunct="1">
              <a:lnSpc>
                <a:spcPct val="150000"/>
              </a:lnSpc>
            </a:pPr>
            <a:r>
              <a:rPr lang="fr-FR" altLang="fr-FR"/>
              <a:t>Couvrir la victime et la réconforter.</a:t>
            </a:r>
          </a:p>
          <a:p>
            <a:pPr eaLnBrk="1" hangingPunct="1">
              <a:lnSpc>
                <a:spcPct val="150000"/>
              </a:lnSpc>
            </a:pPr>
            <a:r>
              <a:rPr lang="fr-FR" altLang="fr-FR"/>
              <a:t>Surveiller la conscience et la ventilation.</a:t>
            </a:r>
          </a:p>
        </p:txBody>
      </p:sp>
      <p:sp>
        <p:nvSpPr>
          <p:cNvPr id="6151" name="Rectangle 12"/>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sp>
        <p:nvSpPr>
          <p:cNvPr id="14" name="Espace réservé du pied de page 13"/>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3024207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828800"/>
            <a:ext cx="39608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5221289" y="1773238"/>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dorsal</a:t>
            </a:r>
            <a:endParaRPr lang="fr-FR" altLang="fr-FR" b="1"/>
          </a:p>
        </p:txBody>
      </p:sp>
      <p:grpSp>
        <p:nvGrpSpPr>
          <p:cNvPr id="16388" name="Groupe 12"/>
          <p:cNvGrpSpPr>
            <a:grpSpLocks/>
          </p:cNvGrpSpPr>
          <p:nvPr/>
        </p:nvGrpSpPr>
        <p:grpSpPr bwMode="auto">
          <a:xfrm>
            <a:off x="5591175" y="2781300"/>
            <a:ext cx="433388" cy="1314450"/>
            <a:chOff x="2627784" y="908720"/>
            <a:chExt cx="432048" cy="1315308"/>
          </a:xfrm>
        </p:grpSpPr>
        <p:sp>
          <p:nvSpPr>
            <p:cNvPr id="16402"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403"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404"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6389" name="ZoneTexte 6"/>
          <p:cNvSpPr txBox="1">
            <a:spLocks noChangeArrowheads="1"/>
          </p:cNvSpPr>
          <p:nvPr/>
        </p:nvSpPr>
        <p:spPr bwMode="auto">
          <a:xfrm>
            <a:off x="5591175" y="393382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390" name="Rectangle 10"/>
          <p:cNvSpPr>
            <a:spLocks noChangeArrowheads="1"/>
          </p:cNvSpPr>
          <p:nvPr/>
        </p:nvSpPr>
        <p:spPr bwMode="auto">
          <a:xfrm>
            <a:off x="6024563" y="2894014"/>
            <a:ext cx="4464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Donner de l’eau au blessé.</a:t>
            </a:r>
          </a:p>
          <a:p>
            <a:pPr eaLnBrk="1" hangingPunct="1">
              <a:lnSpc>
                <a:spcPct val="150000"/>
              </a:lnSpc>
            </a:pPr>
            <a:r>
              <a:rPr lang="fr-FR" altLang="fr-FR"/>
              <a:t>Empêcher tout mouvement de la victime.</a:t>
            </a:r>
          </a:p>
          <a:p>
            <a:pPr eaLnBrk="1" hangingPunct="1">
              <a:lnSpc>
                <a:spcPct val="150000"/>
              </a:lnSpc>
            </a:pPr>
            <a:r>
              <a:rPr lang="fr-FR" altLang="fr-FR"/>
              <a:t>Couvrir la victime et la réconforter.</a:t>
            </a:r>
          </a:p>
          <a:p>
            <a:pPr eaLnBrk="1" hangingPunct="1">
              <a:lnSpc>
                <a:spcPct val="150000"/>
              </a:lnSpc>
            </a:pPr>
            <a:r>
              <a:rPr lang="fr-FR" altLang="fr-FR"/>
              <a:t>Surveiller la conscience et la ventilation.</a:t>
            </a:r>
          </a:p>
        </p:txBody>
      </p:sp>
      <p:sp>
        <p:nvSpPr>
          <p:cNvPr id="16391" name="Rectangle 12"/>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3" name="Groupe 11"/>
          <p:cNvGrpSpPr>
            <a:grpSpLocks/>
          </p:cNvGrpSpPr>
          <p:nvPr/>
        </p:nvGrpSpPr>
        <p:grpSpPr bwMode="auto">
          <a:xfrm>
            <a:off x="5735638" y="3357564"/>
            <a:ext cx="144462" cy="142875"/>
            <a:chOff x="3851920" y="3140968"/>
            <a:chExt cx="144016" cy="144016"/>
          </a:xfrm>
        </p:grpSpPr>
        <p:cxnSp>
          <p:nvCxnSpPr>
            <p:cNvPr id="14" name="Connecteur droit 13"/>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5"/>
          <p:cNvGrpSpPr>
            <a:grpSpLocks/>
          </p:cNvGrpSpPr>
          <p:nvPr/>
        </p:nvGrpSpPr>
        <p:grpSpPr bwMode="auto">
          <a:xfrm>
            <a:off x="5735638" y="3789363"/>
            <a:ext cx="144462" cy="144462"/>
            <a:chOff x="3851920" y="3140968"/>
            <a:chExt cx="144016" cy="144016"/>
          </a:xfrm>
        </p:grpSpPr>
        <p:cxnSp>
          <p:nvCxnSpPr>
            <p:cNvPr id="17" name="Connecteur droit 16"/>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18"/>
          <p:cNvGrpSpPr>
            <a:grpSpLocks/>
          </p:cNvGrpSpPr>
          <p:nvPr/>
        </p:nvGrpSpPr>
        <p:grpSpPr bwMode="auto">
          <a:xfrm>
            <a:off x="5735638" y="4149726"/>
            <a:ext cx="144462" cy="142875"/>
            <a:chOff x="3851920" y="3140968"/>
            <a:chExt cx="144016" cy="144016"/>
          </a:xfrm>
        </p:grpSpPr>
        <p:cxnSp>
          <p:nvCxnSpPr>
            <p:cNvPr id="20" name="Connecteur droit 19"/>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Espace réservé du pied de page 21"/>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200780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419225"/>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6299" y="1847602"/>
            <a:ext cx="7015163" cy="2822311"/>
          </a:xfrm>
          <a:prstGeom prst="rect">
            <a:avLst/>
          </a:prstGeom>
        </p:spPr>
        <p:txBody>
          <a:bodyPr wrap="square">
            <a:spAutoFit/>
          </a:bodyPr>
          <a:lstStyle/>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Piste réservée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Accès interdit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garer son vélo.</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29078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61972"/>
            <a:ext cx="3879850" cy="38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3875" y="1525883"/>
            <a:ext cx="6096000" cy="3539430"/>
          </a:xfrm>
          <a:prstGeom prst="rect">
            <a:avLst/>
          </a:prstGeom>
        </p:spPr>
        <p:txBody>
          <a:bodyPr>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Attention danger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Voie sans issue (Impasse).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Sens interdit.</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75838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61972"/>
            <a:ext cx="3879850" cy="38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3875" y="1525883"/>
            <a:ext cx="6096000" cy="3539430"/>
          </a:xfrm>
          <a:prstGeom prst="rect">
            <a:avLst/>
          </a:prstGeom>
        </p:spPr>
        <p:txBody>
          <a:bodyPr>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Attention danger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Voie sans issue (Impasse).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Sens interdit.</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790721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3493</Words>
  <Application>Microsoft Office PowerPoint</Application>
  <PresentationFormat>Grand écran</PresentationFormat>
  <Paragraphs>493</Paragraphs>
  <Slides>63</Slides>
  <Notes>30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63</vt:i4>
      </vt:variant>
    </vt:vector>
  </HeadingPairs>
  <TitlesOfParts>
    <vt:vector size="69" baseType="lpstr">
      <vt:lpstr>Arial</vt:lpstr>
      <vt:lpstr>Calibri</vt:lpstr>
      <vt:lpstr>Calibri Light</vt:lpstr>
      <vt:lpstr>Wingdings 2</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Christian</cp:lastModifiedBy>
  <cp:revision>45</cp:revision>
  <dcterms:created xsi:type="dcterms:W3CDTF">2019-01-24T08:46:14Z</dcterms:created>
  <dcterms:modified xsi:type="dcterms:W3CDTF">2022-04-06T12:48:54Z</dcterms:modified>
</cp:coreProperties>
</file>